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4"/>
  </p:notesMasterIdLst>
  <p:sldIdLst>
    <p:sldId id="258" r:id="rId3"/>
    <p:sldId id="1068" r:id="rId4"/>
    <p:sldId id="1078" r:id="rId5"/>
    <p:sldId id="1037" r:id="rId6"/>
    <p:sldId id="1038" r:id="rId7"/>
    <p:sldId id="1039" r:id="rId8"/>
    <p:sldId id="1093" r:id="rId9"/>
    <p:sldId id="1080" r:id="rId10"/>
    <p:sldId id="1041" r:id="rId11"/>
    <p:sldId id="1048" r:id="rId12"/>
    <p:sldId id="1049" r:id="rId13"/>
    <p:sldId id="1040" r:id="rId14"/>
    <p:sldId id="1081" r:id="rId15"/>
    <p:sldId id="1091" r:id="rId16"/>
    <p:sldId id="1086" r:id="rId17"/>
    <p:sldId id="1082" r:id="rId18"/>
    <p:sldId id="1090" r:id="rId19"/>
    <p:sldId id="1096" r:id="rId20"/>
    <p:sldId id="1069" r:id="rId21"/>
    <p:sldId id="1070" r:id="rId22"/>
    <p:sldId id="1083" r:id="rId23"/>
    <p:sldId id="1089" r:id="rId24"/>
    <p:sldId id="1034" r:id="rId25"/>
    <p:sldId id="1073" r:id="rId26"/>
    <p:sldId id="1097" r:id="rId27"/>
    <p:sldId id="1101" r:id="rId28"/>
    <p:sldId id="1098" r:id="rId29"/>
    <p:sldId id="1099" r:id="rId30"/>
    <p:sldId id="1100" r:id="rId31"/>
    <p:sldId id="1074" r:id="rId32"/>
    <p:sldId id="1075" r:id="rId3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andro" initials="l" lastIdx="2" clrIdx="0">
    <p:extLst>
      <p:ext uri="{19B8F6BF-5375-455C-9EA6-DF929625EA0E}">
        <p15:presenceInfo xmlns:p15="http://schemas.microsoft.com/office/powerpoint/2012/main" userId="d83c54d39b320ed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99"/>
    <a:srgbClr val="0000FF"/>
    <a:srgbClr val="BBC0C0"/>
    <a:srgbClr val="7F7F7F"/>
    <a:srgbClr val="C00000"/>
    <a:srgbClr val="008000"/>
    <a:srgbClr val="0099CC"/>
    <a:srgbClr val="CC9900"/>
    <a:srgbClr val="00008B"/>
    <a:srgbClr val="40E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269D01E-BC32-4049-B463-5C60D7B0CCD2}" styleName="Stile con tema 2 - Colore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75DCB02-9BB8-47FD-8907-85C794F793BA}" styleName="Stile con tema 1 - Color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7292A2E-F333-43FB-9621-5CBBE7FDCDCB}" styleName="Stile chiaro 2 - Color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Stile chiaro 1 - Color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Stile scuro 1 - Colore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Stile medio 4 - Color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99" autoAdjust="0"/>
    <p:restoredTop sz="82893" autoAdjust="0"/>
  </p:normalViewPr>
  <p:slideViewPr>
    <p:cSldViewPr snapToGrid="0">
      <p:cViewPr varScale="1">
        <p:scale>
          <a:sx n="102" d="100"/>
          <a:sy n="102" d="100"/>
        </p:scale>
        <p:origin x="832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84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0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40.png>
</file>

<file path=ppt/media/image45.jpg>
</file>

<file path=ppt/media/image45.png>
</file>

<file path=ppt/media/image46.png>
</file>

<file path=ppt/media/image47.jpeg>
</file>

<file path=ppt/media/image48.png>
</file>

<file path=ppt/media/image49.PNG>
</file>

<file path=ppt/media/image5.jpeg>
</file>

<file path=ppt/media/image50.png>
</file>

<file path=ppt/media/image500.png>
</file>

<file path=ppt/media/image501.png>
</file>

<file path=ppt/media/image51.png>
</file>

<file path=ppt/media/image510.png>
</file>

<file path=ppt/media/image511.png>
</file>

<file path=ppt/media/image512.png>
</file>

<file path=ppt/media/image52.png>
</file>

<file path=ppt/media/image53.png>
</file>

<file path=ppt/media/image54.png>
</file>

<file path=ppt/media/image540.png>
</file>

<file path=ppt/media/image55.png>
</file>

<file path=ppt/media/image57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E504AC-CD6C-44F2-A18D-6331CD7B97AC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3A4B36-C1C8-4D3A-8055-57BF36A6C3D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0071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51037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8787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0489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77902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71586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87149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41184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2114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60598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7225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1466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28077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83715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24328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14618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86567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581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2467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1644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8863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872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37890-BB86-36DA-C1C8-1DFD5FA0B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4EF2E06-010F-B2D2-DE92-2BA94ACEDD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613510B-D011-ACBE-B2C2-E723A7E389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85888C-CB52-48B5-7CFD-EC1101DC72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352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402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A4B36-C1C8-4D3A-8055-57BF36A6C3D1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133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8DE1D2-EEB8-419A-B517-B04CAAF33F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94C6F1B-C15C-4B6B-A5D4-CF09B7DD5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A4E538-712C-468B-BEF2-F2FB4E3C0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7C5308-ED3A-4631-9AF1-846865123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BB92EE-376E-432C-990F-DA6F98C3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4565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0E34BC-CAB7-4A68-8892-F96948FAC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D1E2F76-7D95-4C58-9155-952488A9CB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33D976E-5706-4B58-BAD5-2DEE79A85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CB7C35F-FF46-4F3D-AA58-0C7782718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B8680F2-4FEA-4E85-9C32-1BF48B1D8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347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B892EEC-FE82-4540-8EE2-B27D6A61F3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6473CC2-E314-41A5-8DA7-AE7C0796C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CE62B17-3DD2-4C13-8277-1403AD2F3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2BC5DDF-028B-4E30-B3B1-D6623D6EE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4C20B0-0739-49CF-9AFF-FFB43D5DF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45541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2041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219939-BD3E-43BF-84E5-FEADA6861E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356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C59988-9448-EB37-04CD-6F673FFCF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9F3CD7C-0260-AB8E-2B09-00AFA4C26C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134453D-2165-FCAD-005F-6FDF85FCF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7507-1E04-264C-AB3F-A1E98C83630B}" type="datetimeFigureOut">
              <a:t>30/09/24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3841DDD-4D6B-DA3B-D74E-D9CB6B8B8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0E407B-EE00-6E41-7190-F9E844676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32C3-4816-4D45-971C-417A81C2FE1A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9180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A93C63-BF7D-4FBD-A713-A4D01FDBD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6290714-757F-4ECD-931D-36A1FD625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E550E2D-1F5E-45A3-AFB5-57F102407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C8CA04E-2C30-497B-86C0-2D4557B14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0E66A9D-D12E-4D24-8A7B-643062EC2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3038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DBCF45-486A-4BF8-AED6-98960EDD4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0CD494E-D68E-487C-804F-18FC43569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976DDC7-9BAD-4B3F-818C-ED94CDF9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7D82DE-9B3E-4325-8D74-43EC5FCE2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CDB94F9-75C5-4C1D-BA86-82DD82CD4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4656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1D6106-5E01-44BE-947D-D64EEADB1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62F05C-C225-4DD8-8E68-25BCA6AA95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A3FC547-380A-4BBE-8299-BE366F6F3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1FA9D8A-C826-4231-8642-50F5CB9D2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ED2D04B-66E4-4994-AFB7-0462819A6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4C6392-38D1-453B-84F7-2726751E3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2374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25F36D-BD60-4FAC-89F1-D5272AF71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84ABC8E-0C8B-40FF-8403-0328DD6A4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7B7CC0-8933-49F2-83B8-1A76A6BE1B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A8B54DF-2D4B-46CA-A541-5AEAC0333E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D41D687-7A6D-4B75-BFE2-ED89D5C2B5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D249C5E-98BC-47E7-85B9-E87361539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99597AA-CC44-46D4-8F1C-7C98F0769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A19D38F-5415-43B0-B446-A8827D269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3479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7B4E4A-4B0A-43B2-B621-8C4E1A94D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B354EAA-78EC-4499-B354-463BB798F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5F7A7D9-08C4-43D8-B408-9EF124D1F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69EAE9C-D5F3-4887-B6D8-BD51706C3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525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3725C6A-9253-49C7-BA42-79FCBE2DC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B9C4138-DDFA-43B2-8144-89FE8CF6C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59C5000-685E-4615-B63B-F1592C3BA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7272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04A5CE-7D3E-46BE-A072-ACC69B108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08A8B5C-A610-42CC-B58B-C9CE0F017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8B4B05B-C802-4B73-A003-D10A078D51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C91B18A-C105-4527-AFD0-871871A2C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0802EBA-70BF-4C5B-9ECF-FBB1D73FA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0E9E478-33A6-477E-ABE7-C1FBE83F6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0457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EC859C-2DBC-42F2-99B4-111C0F426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81F3167-1112-45B5-88BF-0AAE7C89B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372E1C3-9CEC-42C4-8B62-F93EFB697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2635769-2123-4032-BC1F-E12790A7A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F7F8E57-8094-4B7A-9F86-03933739B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2386198-8382-4501-84F6-0C98CE3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3042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5AD54DF-327A-4310-80EC-D18D4BFC5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FD7BAFC-C89F-4B35-8D86-E5D7F4460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CC3B4A5-D41F-4E4D-B8F3-A35BC40E91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28B1D-8399-4838-8101-DA3261C3E80A}" type="datetimeFigureOut">
              <a:rPr lang="it-IT" smtClean="0"/>
              <a:t>30/09/24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3628FE5-811C-495B-806C-F4AD06E99A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9A7823C-7B33-426D-9A72-E21B53E0BC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F667D-B67E-4152-A327-E9B44437BE0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0595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11">
            <a:extLst>
              <a:ext uri="{FF2B5EF4-FFF2-40B4-BE49-F238E27FC236}">
                <a16:creationId xmlns:a16="http://schemas.microsoft.com/office/drawing/2014/main" id="{F8439B0F-4670-4533-B03F-B48901A6F52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6096000"/>
            <a:ext cx="12192000" cy="762000"/>
          </a:xfrm>
          <a:prstGeom prst="rect">
            <a:avLst/>
          </a:prstGeom>
        </p:spPr>
      </p:pic>
      <p:pic>
        <p:nvPicPr>
          <p:cNvPr id="8" name="Immagine 9">
            <a:extLst>
              <a:ext uri="{FF2B5EF4-FFF2-40B4-BE49-F238E27FC236}">
                <a16:creationId xmlns:a16="http://schemas.microsoft.com/office/drawing/2014/main" id="{073FB9A3-75A2-4B62-86C5-1DE6B3A610F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127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054BB6-DD2C-48FE-8A4C-D27F8D241A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96718-7586-4E89-9C51-4CF0EA8788A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00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6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12.png"/><Relationship Id="rId5" Type="http://schemas.openxmlformats.org/officeDocument/2006/relationships/image" Target="../media/image501.png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4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1.png"/><Relationship Id="rId2" Type="http://schemas.openxmlformats.org/officeDocument/2006/relationships/image" Target="../media/image500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0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18FDA7-3299-43E2-BA7E-577B9555CE8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096718-7586-4E89-9C51-4CF0EA8788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54A28C0-5A61-A144-D2A6-6ACC756ED69C}"/>
              </a:ext>
            </a:extLst>
          </p:cNvPr>
          <p:cNvSpPr txBox="1"/>
          <p:nvPr/>
        </p:nvSpPr>
        <p:spPr>
          <a:xfrm>
            <a:off x="242747" y="2704912"/>
            <a:ext cx="7769506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4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</a:t>
            </a:r>
            <a:r>
              <a:rPr lang="it-IT" sz="40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Predictive</a:t>
            </a:r>
            <a:r>
              <a:rPr lang="it-IT" sz="4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Control </a:t>
            </a:r>
          </a:p>
          <a:p>
            <a:pPr algn="ctr"/>
            <a:r>
              <a:rPr lang="it-IT" sz="4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 </a:t>
            </a:r>
            <a:r>
              <a:rPr lang="it-IT" sz="40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iperparametri</a:t>
            </a:r>
            <a:r>
              <a:rPr lang="it-IT" sz="4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tarati secondo l’approccio </a:t>
            </a:r>
            <a:r>
              <a:rPr lang="it-IT" sz="40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Bayesian</a:t>
            </a:r>
            <a:r>
              <a:rPr lang="it-IT" sz="4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40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it-IT" sz="4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nel contesto di un forno industriale per attività di packaging </a:t>
            </a:r>
            <a:endParaRPr lang="it-IT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49044B38-A101-F7B1-A5D9-C57B7CBD398C}"/>
              </a:ext>
            </a:extLst>
          </p:cNvPr>
          <p:cNvSpPr txBox="1"/>
          <p:nvPr/>
        </p:nvSpPr>
        <p:spPr>
          <a:xfrm>
            <a:off x="8280238" y="981364"/>
            <a:ext cx="39370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LAUREANDO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Fabio Filippo Mandalari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2400" dirty="0">
              <a:solidFill>
                <a:srgbClr val="426EB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RELATORE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Prof. Antonio Ferramosca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CORRELATORI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Prof. Davide Previtali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Ing. Leandro </a:t>
            </a:r>
            <a:r>
              <a:rPr kumimoji="0" lang="it-IT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Pitturelli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pPr algn="ctr">
              <a:defRPr/>
            </a:pPr>
            <a:r>
              <a:rPr lang="it-IT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27/09/2024</a:t>
            </a: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400" b="0" i="0" u="none" strike="noStrike" kern="1200" cap="none" spc="0" normalizeH="0" baseline="0" noProof="0" dirty="0">
              <a:ln>
                <a:noFill/>
              </a:ln>
              <a:solidFill>
                <a:srgbClr val="426EB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D8CF31A-344B-7879-266F-5690980E0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4452" y="5487189"/>
            <a:ext cx="2828571" cy="123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71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E164A61-60C1-B921-0063-7C7C0FC2FC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DAC0BA5F-4346-A277-8095-1F52AFB4E82F}"/>
                  </a:ext>
                </a:extLst>
              </p:cNvPr>
              <p:cNvSpPr txBox="1"/>
              <p:nvPr/>
            </p:nvSpPr>
            <p:spPr>
              <a:xfrm>
                <a:off x="1811718" y="4351913"/>
                <a:ext cx="8568558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3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Variabili di ottimizzazione: </a:t>
                </a:r>
                <a14:m>
                  <m:oMath xmlns:m="http://schemas.openxmlformats.org/officeDocument/2006/math">
                    <m:r>
                      <a:rPr lang="it-IT" sz="30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it-IT" sz="30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it-IT" sz="3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30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ctrlP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  <m:t>⋅</m:t>
                            </m:r>
                          </m:e>
                        </m:d>
                        <m:r>
                          <a:rPr lang="it-IT" sz="3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it-IT" sz="3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it-IT" sz="3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  <m:t>𝑎𝑢𝑥</m:t>
                            </m:r>
                          </m:sub>
                        </m:sSub>
                        <m:r>
                          <a:rPr lang="it-IT" sz="3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it-IT" sz="30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d>
                  </m:oMath>
                </a14:m>
                <a:endParaRPr lang="it-IT" sz="3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DAC0BA5F-4346-A277-8095-1F52AFB4E8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1718" y="4351913"/>
                <a:ext cx="8568558" cy="553998"/>
              </a:xfrm>
              <a:prstGeom prst="rect">
                <a:avLst/>
              </a:prstGeom>
              <a:blipFill>
                <a:blip r:embed="rId3"/>
                <a:stretch>
                  <a:fillRect l="-1627" t="-13333" b="-3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0CE71E2D-6A39-7577-B6EE-8846E2C76592}"/>
                  </a:ext>
                </a:extLst>
              </p:cNvPr>
              <p:cNvSpPr txBox="1"/>
              <p:nvPr/>
            </p:nvSpPr>
            <p:spPr>
              <a:xfrm>
                <a:off x="400271" y="946472"/>
                <a:ext cx="11391452" cy="29606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it-IT" sz="30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Ψ</m:t>
                          </m:r>
                          <m:d>
                            <m:dPr>
                              <m:ctrlP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it-IT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sz="3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d>
                            <m:dPr>
                              <m:ctrlP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it-IT" sz="3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3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d>
                                        <m:dPr>
                                          <m:ctrlPr>
                                            <a:rPr lang="it-IT" sz="3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sz="3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e>
                                      </m:d>
                                      <m:r>
                                        <a:rPr lang="it-IT" sz="3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it-IT" sz="3000" b="1" i="1" smtClean="0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sz="3000" b="1" i="1" smtClean="0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𝒚</m:t>
                                          </m:r>
                                        </m:e>
                                        <m:sub>
                                          <m:r>
                                            <a:rPr lang="it-IT" sz="3000" b="1" i="1" smtClean="0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𝒂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sub>
                                <m:sup>
                                  <m: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it-IT" sz="3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3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  <m:d>
                                        <m:dPr>
                                          <m:ctrlPr>
                                            <a:rPr lang="it-IT" sz="3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sz="3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e>
                                      </m:d>
                                      <m:r>
                                        <a:rPr lang="it-IT" sz="3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it-IT" sz="300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sz="3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𝑢</m:t>
                                          </m:r>
                                        </m:e>
                                        <m:sub>
                                          <m:r>
                                            <a:rPr lang="it-IT" sz="3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  <m:sup>
                                  <m: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nary>
                      <m:r>
                        <a:rPr lang="it-IT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it-IT" sz="3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it-IT" sz="3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3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3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it-IT" sz="3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sz="3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3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</m:d>
                              <m:r>
                                <a:rPr lang="it-IT" sz="3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3000" b="1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sz="3000" b="1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𝒂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it-IT" sz="3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sub>
                        <m:sup>
                          <m:r>
                            <a:rPr lang="it-IT" sz="3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it-IT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it-IT" sz="30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endParaRPr lang="it-IT" sz="30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endParaRPr lang="it-IT" sz="30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         + </m:t>
                      </m:r>
                      <m:sSubSup>
                        <m:sSubSupPr>
                          <m:ctrlP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𝒂</m:t>
                                  </m:r>
                                </m:sub>
                              </m:sSub>
                              <m: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̃"/>
                                      <m:ctrlPr>
                                        <a:rPr lang="it-IT" sz="3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sz="3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𝐶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𝜁</m:t>
                                  </m:r>
                                </m:sub>
                              </m:sSub>
                              <m: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𝜁</m:t>
                              </m:r>
                              <m:d>
                                <m:dPr>
                                  <m:ctrlP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3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𝒂𝒖𝒙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  <m:sup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it-IT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it-IT" sz="3000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𝒔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  <m:sup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it-IT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30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𝝎</m:t>
                      </m:r>
                      <m:sSub>
                        <m:sSubPr>
                          <m:ctrlP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acc>
                            <m:accPr>
                              <m:chr m:val="̃"/>
                              <m:ctrlP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</m:acc>
                        </m:e>
                        <m:sub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d>
                        <m:dPr>
                          <m:ctrlP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</m:oMath>
                  </m:oMathPara>
                </a14:m>
                <a:endParaRPr lang="it-IT" sz="3000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0CE71E2D-6A39-7577-B6EE-8846E2C765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271" y="946472"/>
                <a:ext cx="11391452" cy="2960619"/>
              </a:xfrm>
              <a:prstGeom prst="rect">
                <a:avLst/>
              </a:prstGeom>
              <a:blipFill>
                <a:blip r:embed="rId4"/>
                <a:stretch>
                  <a:fillRect l="-445" t="-49573" b="-2136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C1C80DF7-CF80-BB81-1901-A5A6F1857103}"/>
              </a:ext>
            </a:extLst>
          </p:cNvPr>
          <p:cNvSpPr/>
          <p:nvPr/>
        </p:nvSpPr>
        <p:spPr>
          <a:xfrm>
            <a:off x="2613484" y="762683"/>
            <a:ext cx="5839847" cy="1702675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Rettangolo con angoli arrotondati 30">
            <a:extLst>
              <a:ext uri="{FF2B5EF4-FFF2-40B4-BE49-F238E27FC236}">
                <a16:creationId xmlns:a16="http://schemas.microsoft.com/office/drawing/2014/main" id="{22C4B34F-9F0F-6A46-25D5-34078652C904}"/>
              </a:ext>
            </a:extLst>
          </p:cNvPr>
          <p:cNvSpPr/>
          <p:nvPr/>
        </p:nvSpPr>
        <p:spPr>
          <a:xfrm>
            <a:off x="8833406" y="762683"/>
            <a:ext cx="2548759" cy="1316421"/>
          </a:xfrm>
          <a:prstGeom prst="roundRect">
            <a:avLst/>
          </a:prstGeom>
          <a:noFill/>
          <a:ln w="381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12CF81B-1A9B-29BA-9AA9-5E479DAD0CC7}"/>
              </a:ext>
            </a:extLst>
          </p:cNvPr>
          <p:cNvSpPr/>
          <p:nvPr/>
        </p:nvSpPr>
        <p:spPr>
          <a:xfrm>
            <a:off x="2913680" y="2634822"/>
            <a:ext cx="4158165" cy="1323796"/>
          </a:xfrm>
          <a:prstGeom prst="roundRect">
            <a:avLst/>
          </a:prstGeom>
          <a:noFill/>
          <a:ln w="381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A618574A-6B4C-EC4C-DB40-71038CA2ED73}"/>
              </a:ext>
            </a:extLst>
          </p:cNvPr>
          <p:cNvSpPr/>
          <p:nvPr/>
        </p:nvSpPr>
        <p:spPr>
          <a:xfrm>
            <a:off x="7430577" y="2634822"/>
            <a:ext cx="1077152" cy="1362465"/>
          </a:xfrm>
          <a:prstGeom prst="roundRect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32CA130-5853-8652-0659-27285CA0A4AB}"/>
              </a:ext>
            </a:extLst>
          </p:cNvPr>
          <p:cNvSpPr/>
          <p:nvPr/>
        </p:nvSpPr>
        <p:spPr>
          <a:xfrm>
            <a:off x="8866461" y="2262893"/>
            <a:ext cx="1978920" cy="1735134"/>
          </a:xfrm>
          <a:prstGeom prst="round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4838D556-9BCB-F8A4-2B9A-FE1A04DF6B4A}"/>
              </a:ext>
            </a:extLst>
          </p:cNvPr>
          <p:cNvSpPr txBox="1"/>
          <p:nvPr/>
        </p:nvSpPr>
        <p:spPr>
          <a:xfrm>
            <a:off x="4432448" y="813640"/>
            <a:ext cx="22019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Costo di tappa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18A9B1DF-D2F5-D3E2-4F6F-2F5E3048AC63}"/>
              </a:ext>
            </a:extLst>
          </p:cNvPr>
          <p:cNvSpPr txBox="1"/>
          <p:nvPr/>
        </p:nvSpPr>
        <p:spPr>
          <a:xfrm>
            <a:off x="8909047" y="812233"/>
            <a:ext cx="23974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Costo terminale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E3F6AAD3-937C-01BD-EAE7-5D425767F59A}"/>
              </a:ext>
            </a:extLst>
          </p:cNvPr>
          <p:cNvSpPr txBox="1"/>
          <p:nvPr/>
        </p:nvSpPr>
        <p:spPr>
          <a:xfrm>
            <a:off x="3728423" y="2706677"/>
            <a:ext cx="252867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Costo offset-free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5A197D3-2B69-B7E9-A4D0-61E052E3BABE}"/>
              </a:ext>
            </a:extLst>
          </p:cNvPr>
          <p:cNvSpPr txBox="1"/>
          <p:nvPr/>
        </p:nvSpPr>
        <p:spPr>
          <a:xfrm>
            <a:off x="7502081" y="2706677"/>
            <a:ext cx="94641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5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Slack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D7D23C2D-218C-E2CE-9535-2BA0F253E983}"/>
              </a:ext>
            </a:extLst>
          </p:cNvPr>
          <p:cNvSpPr txBox="1"/>
          <p:nvPr/>
        </p:nvSpPr>
        <p:spPr>
          <a:xfrm>
            <a:off x="8976933" y="2308613"/>
            <a:ext cx="175797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5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Costo economico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CasellaDiTesto 39">
                <a:extLst>
                  <a:ext uri="{FF2B5EF4-FFF2-40B4-BE49-F238E27FC236}">
                    <a16:creationId xmlns:a16="http://schemas.microsoft.com/office/drawing/2014/main" id="{12A2F849-DC79-94C6-E6A1-6285D2993BC8}"/>
                  </a:ext>
                </a:extLst>
              </p:cNvPr>
              <p:cNvSpPr txBox="1"/>
              <p:nvPr/>
            </p:nvSpPr>
            <p:spPr>
              <a:xfrm>
                <a:off x="2977415" y="5334683"/>
                <a:ext cx="623715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3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Iperparametri di tuning: </a:t>
                </a:r>
                <a14:m>
                  <m:oMath xmlns:m="http://schemas.openxmlformats.org/officeDocument/2006/math">
                    <m:r>
                      <a:rPr lang="it-IT" sz="3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𝑄</m:t>
                    </m:r>
                    <m:r>
                      <a:rPr lang="it-IT" sz="3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it-IT" sz="3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it-IT" sz="3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it-IT" sz="3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it-IT" sz="3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it-IT" sz="3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  <m:r>
                      <a:rPr lang="it-IT" sz="3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it-IT" sz="3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𝜔</m:t>
                    </m:r>
                  </m:oMath>
                </a14:m>
                <a:endParaRPr lang="it-IT" sz="3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0" name="CasellaDiTesto 39">
                <a:extLst>
                  <a:ext uri="{FF2B5EF4-FFF2-40B4-BE49-F238E27FC236}">
                    <a16:creationId xmlns:a16="http://schemas.microsoft.com/office/drawing/2014/main" id="{12A2F849-DC79-94C6-E6A1-6285D2993B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7415" y="5334683"/>
                <a:ext cx="6237159" cy="553998"/>
              </a:xfrm>
              <a:prstGeom prst="rect">
                <a:avLst/>
              </a:prstGeom>
              <a:blipFill>
                <a:blip r:embed="rId5"/>
                <a:stretch>
                  <a:fillRect l="-2236" t="-13636" b="-3409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Rettangolo con angoli arrotondati 40">
            <a:extLst>
              <a:ext uri="{FF2B5EF4-FFF2-40B4-BE49-F238E27FC236}">
                <a16:creationId xmlns:a16="http://schemas.microsoft.com/office/drawing/2014/main" id="{C656BCF6-6C55-00C9-B7D0-8BE105672146}"/>
              </a:ext>
            </a:extLst>
          </p:cNvPr>
          <p:cNvSpPr/>
          <p:nvPr/>
        </p:nvSpPr>
        <p:spPr>
          <a:xfrm>
            <a:off x="2913680" y="5264672"/>
            <a:ext cx="5892421" cy="694019"/>
          </a:xfrm>
          <a:prstGeom prst="roundRect">
            <a:avLst/>
          </a:prstGeom>
          <a:noFill/>
          <a:ln w="762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3F2CCC43-76D1-83F2-EAD7-1F46F4B0C185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Architettura di controllo: funzione di costo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324FBD19-1436-F438-CFCB-8F2BF27DBBC0}"/>
              </a:ext>
            </a:extLst>
          </p:cNvPr>
          <p:cNvSpPr/>
          <p:nvPr/>
        </p:nvSpPr>
        <p:spPr>
          <a:xfrm>
            <a:off x="1811717" y="4266230"/>
            <a:ext cx="8568557" cy="694019"/>
          </a:xfrm>
          <a:prstGeom prst="roundRect">
            <a:avLst/>
          </a:prstGeom>
          <a:noFill/>
          <a:ln w="762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62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  <p:bldP spid="37" grpId="0"/>
      <p:bldP spid="38" grpId="0"/>
      <p:bldP spid="39" grpId="0"/>
      <p:bldP spid="40" grpId="0"/>
      <p:bldP spid="41" grpId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E164A61-60C1-B921-0063-7C7C0FC2FC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7245ED6-9BC4-5E33-F3EB-610763787FE2}"/>
                  </a:ext>
                </a:extLst>
              </p:cNvPr>
              <p:cNvSpPr txBox="1"/>
              <p:nvPr/>
            </p:nvSpPr>
            <p:spPr>
              <a:xfrm>
                <a:off x="610883" y="1055649"/>
                <a:ext cx="11144269" cy="52828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p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it-IT" sz="2500" b="0" i="0" smtClean="0">
                            <a:latin typeface="Cambria Math" panose="02040503050406030204" pitchFamily="18" charset="0"/>
                          </a:rPr>
                          <m:t>Ψ</m:t>
                        </m:r>
                        <m:d>
                          <m:dPr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500" b="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lim>
                        </m:limLow>
                      </m:fName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it-IT" sz="2500" b="0" i="0" smtClean="0">
                                <a:latin typeface="Cambria Math" panose="02040503050406030204" pitchFamily="18" charset="0"/>
                              </a:rPr>
                              <m:t>Ψ</m:t>
                            </m:r>
                            <m:d>
                              <m:dPr>
                                <m:ctrlP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</m:d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                                       </a:t>
                </a:r>
                <a14:m>
                  <m:oMath xmlns:m="http://schemas.openxmlformats.org/officeDocument/2006/math">
                    <m:r>
                      <a:rPr lang="it-IT" sz="2500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it-IT" sz="25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it-IT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ctrlPr>
                              <a:rPr lang="it-IT" sz="2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⋅</m:t>
                            </m:r>
                          </m:e>
                        </m:d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𝑎𝑢𝑥</m:t>
                            </m:r>
                          </m:sub>
                        </m:sSub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d>
                  </m:oMath>
                </a14:m>
                <a:endParaRPr lang="it-IT" sz="2500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7245ED6-9BC4-5E33-F3EB-610763787F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883" y="1055649"/>
                <a:ext cx="11144269" cy="528286"/>
              </a:xfrm>
              <a:prstGeom prst="rect">
                <a:avLst/>
              </a:prstGeom>
              <a:blipFill>
                <a:blip r:embed="rId3"/>
                <a:stretch>
                  <a:fillRect l="-274" t="-13793" b="-1264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EE5B7E24-29AD-7F7B-7363-2B7528CE5833}"/>
                  </a:ext>
                </a:extLst>
              </p:cNvPr>
              <p:cNvSpPr txBox="1"/>
              <p:nvPr/>
            </p:nvSpPr>
            <p:spPr>
              <a:xfrm>
                <a:off x="1859202" y="1707031"/>
                <a:ext cx="6007222" cy="41583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sz="2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it-IT" sz="25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sz="2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𝑛𝑐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𝜁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𝜁</m:t>
                    </m:r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brk m:alnAt="7"/>
                                            </m:rP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e>
                                      </m:d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  <m:t>𝑛𝑐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e>
                                      </m:d>
                                    </m:e>
                                  </m:mr>
                                </m:m>
                              </m:e>
                            </m:d>
                          </m:e>
                          <m:sup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it-IT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  <m:r>
                      <a:rPr lang="it-IT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it-IT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𝒰</m:t>
                    </m:r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𝑛𝑐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𝑎𝑢𝑥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d>
                          <m:dPr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d>
                      </m:e>
                    </m:d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𝕏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5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acc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sz="25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EE5B7E24-29AD-7F7B-7363-2B7528CE58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9202" y="1707031"/>
                <a:ext cx="6007222" cy="4158382"/>
              </a:xfrm>
              <a:prstGeom prst="rect">
                <a:avLst/>
              </a:prstGeom>
              <a:blipFill>
                <a:blip r:embed="rId4"/>
                <a:stretch>
                  <a:fillRect l="-19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EC39DE0F-14D6-22CC-7774-4A8447AE1068}"/>
              </a:ext>
            </a:extLst>
          </p:cNvPr>
          <p:cNvSpPr txBox="1"/>
          <p:nvPr/>
        </p:nvSpPr>
        <p:spPr>
          <a:xfrm>
            <a:off x="993228" y="1707031"/>
            <a:ext cx="59908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s.t.</a:t>
            </a:r>
          </a:p>
        </p:txBody>
      </p:sp>
      <p:sp>
        <p:nvSpPr>
          <p:cNvPr id="20" name="Parentesi graffa chiusa 19">
            <a:extLst>
              <a:ext uri="{FF2B5EF4-FFF2-40B4-BE49-F238E27FC236}">
                <a16:creationId xmlns:a16="http://schemas.microsoft.com/office/drawing/2014/main" id="{CE75EEA6-0F84-D9ED-E1B4-E309EE17A488}"/>
              </a:ext>
            </a:extLst>
          </p:cNvPr>
          <p:cNvSpPr/>
          <p:nvPr/>
        </p:nvSpPr>
        <p:spPr>
          <a:xfrm>
            <a:off x="7661472" y="1601669"/>
            <a:ext cx="409904" cy="1407719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B3B53178-6E20-2329-228A-E8BB5263883A}"/>
              </a:ext>
            </a:extLst>
          </p:cNvPr>
          <p:cNvCxnSpPr>
            <a:cxnSpLocks/>
            <a:stCxn id="20" idx="1"/>
            <a:endCxn id="35" idx="1"/>
          </p:cNvCxnSpPr>
          <p:nvPr/>
        </p:nvCxnSpPr>
        <p:spPr>
          <a:xfrm flipV="1">
            <a:off x="8071376" y="2305437"/>
            <a:ext cx="122937" cy="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arentesi graffa chiusa 25">
            <a:extLst>
              <a:ext uri="{FF2B5EF4-FFF2-40B4-BE49-F238E27FC236}">
                <a16:creationId xmlns:a16="http://schemas.microsoft.com/office/drawing/2014/main" id="{89331FE5-B0E2-DEBC-A779-03A2C85A83A9}"/>
              </a:ext>
            </a:extLst>
          </p:cNvPr>
          <p:cNvSpPr/>
          <p:nvPr/>
        </p:nvSpPr>
        <p:spPr>
          <a:xfrm>
            <a:off x="4390957" y="3429000"/>
            <a:ext cx="409904" cy="800350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EEFBE01C-91AE-D6C8-78AC-D824E2021509}"/>
              </a:ext>
            </a:extLst>
          </p:cNvPr>
          <p:cNvCxnSpPr>
            <a:cxnSpLocks/>
            <a:stCxn id="26" idx="1"/>
            <a:endCxn id="37" idx="1"/>
          </p:cNvCxnSpPr>
          <p:nvPr/>
        </p:nvCxnSpPr>
        <p:spPr>
          <a:xfrm>
            <a:off x="4800861" y="3829175"/>
            <a:ext cx="3393452" cy="97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A5386E4D-5E9B-8C73-40AD-5EE2EFB275B9}"/>
              </a:ext>
            </a:extLst>
          </p:cNvPr>
          <p:cNvCxnSpPr>
            <a:cxnSpLocks/>
            <a:endCxn id="38" idx="1"/>
          </p:cNvCxnSpPr>
          <p:nvPr/>
        </p:nvCxnSpPr>
        <p:spPr>
          <a:xfrm>
            <a:off x="6843399" y="4431879"/>
            <a:ext cx="1350914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61797707-C02A-29E9-FEF7-E48936C90CDC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4745421" y="4900698"/>
            <a:ext cx="3448892" cy="209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Parentesi graffa chiusa 30">
            <a:extLst>
              <a:ext uri="{FF2B5EF4-FFF2-40B4-BE49-F238E27FC236}">
                <a16:creationId xmlns:a16="http://schemas.microsoft.com/office/drawing/2014/main" id="{C8D48A7E-EEBE-6FD0-0028-30C0424FB8BB}"/>
              </a:ext>
            </a:extLst>
          </p:cNvPr>
          <p:cNvSpPr/>
          <p:nvPr/>
        </p:nvSpPr>
        <p:spPr>
          <a:xfrm>
            <a:off x="5082582" y="5111955"/>
            <a:ext cx="409904" cy="858820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CDCE59C4-0E11-6674-8487-A783C2257A69}"/>
              </a:ext>
            </a:extLst>
          </p:cNvPr>
          <p:cNvCxnSpPr>
            <a:cxnSpLocks/>
            <a:stCxn id="31" idx="1"/>
            <a:endCxn id="40" idx="1"/>
          </p:cNvCxnSpPr>
          <p:nvPr/>
        </p:nvCxnSpPr>
        <p:spPr>
          <a:xfrm>
            <a:off x="5492486" y="5541365"/>
            <a:ext cx="2701827" cy="110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CDD142B5-2B32-55B2-0727-183CB71FEBB9}"/>
              </a:ext>
            </a:extLst>
          </p:cNvPr>
          <p:cNvSpPr txBox="1"/>
          <p:nvPr/>
        </p:nvSpPr>
        <p:spPr>
          <a:xfrm>
            <a:off x="8194313" y="2074604"/>
            <a:ext cx="3527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Predizioni di stato e uscita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95E82F0D-B310-3799-FE32-B0C72FED6996}"/>
              </a:ext>
            </a:extLst>
          </p:cNvPr>
          <p:cNvSpPr txBox="1"/>
          <p:nvPr/>
        </p:nvSpPr>
        <p:spPr>
          <a:xfrm>
            <a:off x="8194313" y="2957616"/>
            <a:ext cx="3527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Vincoli su stato e ingresso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AEA43C7C-2DF4-9C2D-36D6-F1DE94CB3F3C}"/>
              </a:ext>
            </a:extLst>
          </p:cNvPr>
          <p:cNvSpPr txBox="1"/>
          <p:nvPr/>
        </p:nvSpPr>
        <p:spPr>
          <a:xfrm>
            <a:off x="8194313" y="3608108"/>
            <a:ext cx="3245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Feedback di stato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1B9EF66D-09B2-E687-5949-4ABEDDBBF54F}"/>
              </a:ext>
            </a:extLst>
          </p:cNvPr>
          <p:cNvSpPr txBox="1"/>
          <p:nvPr/>
        </p:nvSpPr>
        <p:spPr>
          <a:xfrm>
            <a:off x="8194313" y="4201047"/>
            <a:ext cx="3917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Vincolo per il controllo a zone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7046C39A-313B-C817-37B6-703A4890B39A}"/>
              </a:ext>
            </a:extLst>
          </p:cNvPr>
          <p:cNvSpPr txBox="1"/>
          <p:nvPr/>
        </p:nvSpPr>
        <p:spPr>
          <a:xfrm>
            <a:off x="8194313" y="4690832"/>
            <a:ext cx="4116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Vincolo di appartenenza al CIS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2476F3F1-4279-8B83-CF66-90C9CD2396AC}"/>
              </a:ext>
            </a:extLst>
          </p:cNvPr>
          <p:cNvSpPr txBox="1"/>
          <p:nvPr/>
        </p:nvSpPr>
        <p:spPr>
          <a:xfrm>
            <a:off x="8194313" y="5136951"/>
            <a:ext cx="3324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Predizioni di stato e uscita artificiali</a:t>
            </a: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D2C8D6AC-A094-D659-6DAB-02A1366120DE}"/>
              </a:ext>
            </a:extLst>
          </p:cNvPr>
          <p:cNvCxnSpPr>
            <a:cxnSpLocks/>
          </p:cNvCxnSpPr>
          <p:nvPr/>
        </p:nvCxnSpPr>
        <p:spPr>
          <a:xfrm>
            <a:off x="6497587" y="3188448"/>
            <a:ext cx="1696726" cy="84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F4A3A41-65A6-0430-D56B-E8440F86C8E3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Architettura di controllo: problema di ottimizzazione</a:t>
            </a:r>
          </a:p>
        </p:txBody>
      </p:sp>
    </p:spTree>
    <p:extLst>
      <p:ext uri="{BB962C8B-B14F-4D97-AF65-F5344CB8AC3E}">
        <p14:creationId xmlns:p14="http://schemas.microsoft.com/office/powerpoint/2010/main" val="397406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6" grpId="0" animBg="1"/>
      <p:bldP spid="31" grpId="0" animBg="1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AA3BB14-FDEA-388A-B57B-3618672888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662A6E6-1853-0B5C-71B1-1D1BF1E64175}"/>
              </a:ext>
            </a:extLst>
          </p:cNvPr>
          <p:cNvSpPr txBox="1"/>
          <p:nvPr/>
        </p:nvSpPr>
        <p:spPr>
          <a:xfrm>
            <a:off x="658907" y="1166842"/>
            <a:ext cx="1087418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 sono due obiettivi in forte contrasto tra loro:</a:t>
            </a:r>
          </a:p>
          <a:p>
            <a:pPr algn="just"/>
            <a:endParaRPr lang="it-IT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 algn="just">
              <a:buFont typeface="+mj-lt"/>
              <a:buAutoNum type="arabicPeriod"/>
            </a:pPr>
            <a:r>
              <a:rPr lang="it-IT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Minimizzazione del tempo di convergenza al </a:t>
            </a:r>
            <a:r>
              <a:rPr lang="it-IT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setpoint</a:t>
            </a:r>
            <a:r>
              <a:rPr lang="it-IT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742950" indent="-742950" algn="just">
              <a:buFont typeface="+mj-lt"/>
              <a:buAutoNum type="arabicPeriod"/>
            </a:pPr>
            <a:endParaRPr lang="it-IT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 algn="just">
              <a:buFont typeface="+mj-lt"/>
              <a:buAutoNum type="arabicPeriod"/>
            </a:pPr>
            <a:r>
              <a:rPr lang="it-IT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Minimizzazione del consumo energetico.</a:t>
            </a:r>
          </a:p>
          <a:p>
            <a:pPr marL="742950" indent="-742950" algn="just">
              <a:buFont typeface="+mj-lt"/>
              <a:buAutoNum type="arabicPeriod"/>
            </a:pPr>
            <a:endParaRPr lang="it-IT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it-IT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ottenere il miglior compromesso è stata sfruttata la tecnica di </a:t>
            </a:r>
            <a:r>
              <a:rPr lang="it-IT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ottimizzazione bayesiana</a:t>
            </a:r>
            <a:r>
              <a:rPr lang="it-IT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5A2678B-D175-053B-7324-3DAA2BE9D946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Architettura di controllo: problema da risolvere</a:t>
            </a:r>
          </a:p>
        </p:txBody>
      </p:sp>
    </p:spTree>
    <p:extLst>
      <p:ext uri="{BB962C8B-B14F-4D97-AF65-F5344CB8AC3E}">
        <p14:creationId xmlns:p14="http://schemas.microsoft.com/office/powerpoint/2010/main" val="2789709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8054E58-4003-9C9D-343E-239E727EE3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791F9AF-1DCC-D432-B727-1E6D55B96165}"/>
              </a:ext>
            </a:extLst>
          </p:cNvPr>
          <p:cNvSpPr txBox="1"/>
          <p:nvPr/>
        </p:nvSpPr>
        <p:spPr>
          <a:xfrm>
            <a:off x="622852" y="1497702"/>
            <a:ext cx="1094629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Descrizione del sistema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Architettura di controllo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Ottimizzazione bayesiana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Risultati sperimentali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Conclusione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29DF1DD-E019-A33E-3B58-D897F450E54B}"/>
              </a:ext>
            </a:extLst>
          </p:cNvPr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152342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FADA483-CAB4-2422-FD3E-253C5134EE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329DB4-8A9A-1B26-F670-7BF55FDCCEB4}"/>
              </a:ext>
            </a:extLst>
          </p:cNvPr>
          <p:cNvSpPr txBox="1"/>
          <p:nvPr/>
        </p:nvSpPr>
        <p:spPr>
          <a:xfrm>
            <a:off x="378041" y="966643"/>
            <a:ext cx="1143591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</a:t>
            </a:r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ottimizzazione bayesiana 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è una strategia di ottimizzazione globale usata quando il fenomeno in esame è descritto da una funzione black-box estremamente dispendiosa da valutare analiticamente.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23CD80D-08B5-CCF7-B881-B5F225FF0F86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Ottimizzazione bayesiana: modello surrogato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A800E78-5D0F-0583-4CB4-EB52B9213450}"/>
              </a:ext>
            </a:extLst>
          </p:cNvPr>
          <p:cNvSpPr txBox="1"/>
          <p:nvPr/>
        </p:nvSpPr>
        <p:spPr>
          <a:xfrm>
            <a:off x="378040" y="2574274"/>
            <a:ext cx="489367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Modello surrogato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Il modello surrogato viene creato sfruttando lo storico dei dati relativi al comportamento passato del fenomeno. Il modello surrogato di riferimento per l’applicazione è </a:t>
            </a:r>
            <a:r>
              <a:rPr lang="it-IT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Gaussian</a:t>
            </a:r>
            <a:r>
              <a:rPr lang="it-IT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1" name="Immagine 10" descr="Immagine che contiene testo, origami, design&#10;&#10;Descrizione generata automaticamente">
            <a:extLst>
              <a:ext uri="{FF2B5EF4-FFF2-40B4-BE49-F238E27FC236}">
                <a16:creationId xmlns:a16="http://schemas.microsoft.com/office/drawing/2014/main" id="{7BCF9705-E883-57B9-FFC7-0559D8E6B1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1494" y="2368643"/>
            <a:ext cx="6259529" cy="3313328"/>
          </a:xfrm>
          <a:prstGeom prst="rect">
            <a:avLst/>
          </a:prstGeom>
        </p:spPr>
      </p:pic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193C422D-2FF3-9A6C-ECC1-C07EE8023EAD}"/>
              </a:ext>
            </a:extLst>
          </p:cNvPr>
          <p:cNvSpPr/>
          <p:nvPr/>
        </p:nvSpPr>
        <p:spPr>
          <a:xfrm>
            <a:off x="5494352" y="2213138"/>
            <a:ext cx="6567778" cy="3678219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3914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FADA483-CAB4-2422-FD3E-253C5134EE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329DB4-8A9A-1B26-F670-7BF55FDCCEB4}"/>
              </a:ext>
            </a:extLst>
          </p:cNvPr>
          <p:cNvSpPr txBox="1"/>
          <p:nvPr/>
        </p:nvSpPr>
        <p:spPr>
          <a:xfrm>
            <a:off x="378041" y="966643"/>
            <a:ext cx="1143591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</a:t>
            </a:r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ottimizzazione bayesiana 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è una strategia di ottimizzazione globale usata quando il fenomeno in esame è descritto da una funzione black-box estremamente dispendiosa da valutare analiticamente.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9D2BE12-044B-F60F-4398-D5643AF7923D}"/>
              </a:ext>
            </a:extLst>
          </p:cNvPr>
          <p:cNvSpPr txBox="1"/>
          <p:nvPr/>
        </p:nvSpPr>
        <p:spPr>
          <a:xfrm>
            <a:off x="378040" y="2574274"/>
            <a:ext cx="489367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Funzione di acquisizione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La funzione di acquisizione viene utilizzata con lo scopo di guidare la ricerca del successivo punto da valutare. La funzione di acquisizione di riferimento per l’applicazione è </a:t>
            </a:r>
            <a:r>
              <a:rPr lang="it-IT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Expected</a:t>
            </a:r>
            <a:r>
              <a:rPr lang="it-IT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Improvement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23CD80D-08B5-CCF7-B881-B5F225FF0F86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Ottimizzazione bayesiana: funzione di acquisizione</a:t>
            </a:r>
          </a:p>
        </p:txBody>
      </p:sp>
      <p:pic>
        <p:nvPicPr>
          <p:cNvPr id="7" name="Immagine 6" descr="Immagine che contiene schizzo, disegno&#10;&#10;Descrizione generata automaticamente">
            <a:extLst>
              <a:ext uri="{FF2B5EF4-FFF2-40B4-BE49-F238E27FC236}">
                <a16:creationId xmlns:a16="http://schemas.microsoft.com/office/drawing/2014/main" id="{F528D64B-0261-9B4D-62B6-E893739B41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1494" y="2369490"/>
            <a:ext cx="6221083" cy="3313328"/>
          </a:xfrm>
          <a:prstGeom prst="rect">
            <a:avLst/>
          </a:prstGeom>
        </p:spPr>
      </p:pic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C2A37DC9-C70E-3DA9-AB0C-A5C1D7A467E5}"/>
              </a:ext>
            </a:extLst>
          </p:cNvPr>
          <p:cNvSpPr/>
          <p:nvPr/>
        </p:nvSpPr>
        <p:spPr>
          <a:xfrm>
            <a:off x="5494352" y="2213138"/>
            <a:ext cx="6567778" cy="3678219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5693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8054E58-4003-9C9D-343E-239E727EE3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791F9AF-1DCC-D432-B727-1E6D55B96165}"/>
              </a:ext>
            </a:extLst>
          </p:cNvPr>
          <p:cNvSpPr txBox="1"/>
          <p:nvPr/>
        </p:nvSpPr>
        <p:spPr>
          <a:xfrm>
            <a:off x="622852" y="1497702"/>
            <a:ext cx="1094629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Descrizione del sistema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Architettura di controllo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Ottimizzazione bayesiana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Risultati sperimentali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Conclusione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29DF1DD-E019-A33E-3B58-D897F450E54B}"/>
              </a:ext>
            </a:extLst>
          </p:cNvPr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684275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911973C-9E89-BB3A-60D7-EE7F979FC9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3713A3F-6845-F255-FAA3-0627A178C6EE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Risultati sperimentali: TSV, ITAE, funzione di costo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C002664E-4AAF-BC67-DD69-50A0874556AA}"/>
                  </a:ext>
                </a:extLst>
              </p:cNvPr>
              <p:cNvSpPr txBox="1"/>
              <p:nvPr/>
            </p:nvSpPr>
            <p:spPr>
              <a:xfrm>
                <a:off x="378039" y="892426"/>
                <a:ext cx="11435913" cy="15588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Valutazione degli ingressi: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𝑇𝑆𝑉</m:t>
                      </m:r>
                      <m:d>
                        <m:d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𝛾</m:t>
                          </m:r>
                        </m:e>
                      </m:d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</m:e>
                            <m:sub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sub>
                          </m:sSub>
                        </m:den>
                      </m:f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⋅</m:t>
                      </m:r>
                      <m:nary>
                        <m:naryPr>
                          <m:chr m:val="∑"/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𝑠𝑖𝑚</m:t>
                              </m:r>
                            </m:sub>
                          </m:sSub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d>
                                        <m:dPr>
                                          <m:ctrlP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</m:d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e>
                                  </m:d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d>
                                        <m:dPr>
                                          <m:ctrlP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sz="2500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</m:d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⇒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𝑇𝑆𝑉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ℝ</m:t>
                              </m:r>
                            </m:e>
                            <m:sup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4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C002664E-4AAF-BC67-DD69-50A0874556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39" y="892426"/>
                <a:ext cx="11435913" cy="1558825"/>
              </a:xfrm>
              <a:prstGeom prst="rect">
                <a:avLst/>
              </a:prstGeom>
              <a:blipFill>
                <a:blip r:embed="rId3"/>
                <a:stretch>
                  <a:fillRect l="-853" t="-312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307063F8-D544-7521-B4A6-6055E0E4075A}"/>
                  </a:ext>
                </a:extLst>
              </p:cNvPr>
              <p:cNvSpPr txBox="1"/>
              <p:nvPr/>
            </p:nvSpPr>
            <p:spPr>
              <a:xfrm>
                <a:off x="378039" y="2594001"/>
                <a:ext cx="11435913" cy="15588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Valutazione delle uscite: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𝐼𝑇𝐴𝐸</m:t>
                      </m:r>
                      <m:d>
                        <m:d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𝜂</m:t>
                          </m:r>
                        </m:e>
                      </m:d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=1 </m:t>
                          </m:r>
                        </m:sub>
                        <m:sup>
                          <m:sSub>
                            <m:sSubPr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𝑠𝑖𝑚</m:t>
                              </m:r>
                            </m:sub>
                          </m:sSub>
                        </m:sup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</m:e>
                            <m:sub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⋅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𝑟𝑒𝑓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𝜂</m:t>
                                      </m:r>
                                    </m:e>
                                  </m:d>
                                </m:sup>
                              </m:sSup>
                              <m:d>
                                <m:d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</m:d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⇒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𝐼𝑇𝐴𝐸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ℝ</m:t>
                              </m:r>
                            </m:e>
                            <m:sup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307063F8-D544-7521-B4A6-6055E0E407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39" y="2594001"/>
                <a:ext cx="11435913" cy="1558825"/>
              </a:xfrm>
              <a:prstGeom prst="rect">
                <a:avLst/>
              </a:prstGeom>
              <a:blipFill>
                <a:blip r:embed="rId4"/>
                <a:stretch>
                  <a:fillRect l="-853" t="-35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B270A51A-A090-2EB5-4B12-8C608FC28E5B}"/>
                  </a:ext>
                </a:extLst>
              </p:cNvPr>
              <p:cNvSpPr txBox="1"/>
              <p:nvPr/>
            </p:nvSpPr>
            <p:spPr>
              <a:xfrm>
                <a:off x="378038" y="4295576"/>
                <a:ext cx="11435913" cy="16053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Funzione ad-hoc per la valutazione del trade-off: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ℓ</m:t>
                      </m:r>
                      <m:d>
                        <m:d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𝑤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𝑇𝑆𝑉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𝐼𝑇𝐴𝐸</m:t>
                          </m:r>
                        </m:e>
                      </m:d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𝑤</m:t>
                      </m:r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⋅</m:t>
                      </m:r>
                      <m:f>
                        <m:f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4</m:t>
                          </m:r>
                        </m:den>
                      </m:f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⋅</m:t>
                      </m:r>
                      <m:nary>
                        <m:naryPr>
                          <m:chr m:val="∑"/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𝛾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4</m:t>
                          </m:r>
                        </m:sup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𝑇𝑆𝑉</m:t>
                          </m:r>
                          <m:d>
                            <m:dPr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𝛾</m:t>
                              </m:r>
                            </m:e>
                          </m:d>
                        </m:e>
                      </m:nary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</m:d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⋅</m:t>
                      </m:r>
                      <m:f>
                        <m:f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12</m:t>
                          </m:r>
                        </m:den>
                      </m:f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⋅</m:t>
                      </m:r>
                      <m:nary>
                        <m:naryPr>
                          <m:chr m:val="∑"/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𝜂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12</m:t>
                          </m:r>
                        </m:sup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𝐼𝑇𝐴𝐸</m:t>
                          </m:r>
                          <m:d>
                            <m:dPr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𝜂</m:t>
                              </m:r>
                            </m:e>
                          </m:d>
                        </m:e>
                      </m:nary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𝑤</m:t>
                      </m:r>
                      <m:r>
                        <a:rPr lang="it-IT" sz="2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∈</m:t>
                      </m:r>
                      <m:d>
                        <m:dPr>
                          <m:begChr m:val="["/>
                          <m:endChr m:val="]"/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0:0.1:1</m:t>
                          </m:r>
                        </m:e>
                      </m:d>
                    </m:oMath>
                  </m:oMathPara>
                </a14:m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B270A51A-A090-2EB5-4B12-8C608FC28E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38" y="4295576"/>
                <a:ext cx="11435913" cy="1605376"/>
              </a:xfrm>
              <a:prstGeom prst="rect">
                <a:avLst/>
              </a:prstGeom>
              <a:blipFill>
                <a:blip r:embed="rId5"/>
                <a:stretch>
                  <a:fillRect l="-887" t="-51969" b="-11417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3801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4297B01-4CEF-E7FF-5703-1E1193EC9E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15C936D-ED6F-24CE-201F-714099634F7A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Risultati sperimentali: framework di lavoro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BEAE8F2-03E7-7B0A-53FF-DC73FD54BBEC}"/>
              </a:ext>
            </a:extLst>
          </p:cNvPr>
          <p:cNvSpPr txBox="1"/>
          <p:nvPr/>
        </p:nvSpPr>
        <p:spPr>
          <a:xfrm>
            <a:off x="715107" y="1117355"/>
            <a:ext cx="2672862" cy="907941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Inizializzazione</a:t>
            </a:r>
          </a:p>
          <a:p>
            <a:pPr algn="ctr"/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num_seed_points</a:t>
            </a:r>
          </a:p>
          <a:p>
            <a:pPr algn="ctr"/>
            <a:endParaRPr lang="it-IT" sz="1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3AB76E1-B43E-531C-4A57-367FD739D469}"/>
              </a:ext>
            </a:extLst>
          </p:cNvPr>
          <p:cNvSpPr txBox="1"/>
          <p:nvPr/>
        </p:nvSpPr>
        <p:spPr>
          <a:xfrm>
            <a:off x="4252616" y="924994"/>
            <a:ext cx="2672862" cy="129266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Creazione del modello surrogato</a:t>
            </a:r>
          </a:p>
          <a:p>
            <a:pPr algn="ctr"/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Gaussian Process</a:t>
            </a:r>
          </a:p>
          <a:p>
            <a:pPr algn="ctr"/>
            <a:endParaRPr lang="it-IT" sz="1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E0F5DA5-F551-2F95-C7F6-496802EC5707}"/>
              </a:ext>
            </a:extLst>
          </p:cNvPr>
          <p:cNvSpPr txBox="1"/>
          <p:nvPr/>
        </p:nvSpPr>
        <p:spPr>
          <a:xfrm>
            <a:off x="7948165" y="918960"/>
            <a:ext cx="3528728" cy="129266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Campionamento con la funzione di acquisizione</a:t>
            </a:r>
          </a:p>
          <a:p>
            <a:pPr algn="ctr"/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Expected Improvement</a:t>
            </a:r>
          </a:p>
          <a:p>
            <a:pPr algn="ctr"/>
            <a:endParaRPr lang="it-IT" sz="1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8B91524-9964-8BFA-0839-554EF871AD60}"/>
              </a:ext>
            </a:extLst>
          </p:cNvPr>
          <p:cNvSpPr txBox="1"/>
          <p:nvPr/>
        </p:nvSpPr>
        <p:spPr>
          <a:xfrm>
            <a:off x="8834840" y="3081206"/>
            <a:ext cx="1755377" cy="63094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EOMPCT</a:t>
            </a:r>
            <a:endParaRPr lang="it-IT" sz="25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it-IT" sz="1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5703F2EF-3363-7CF4-7116-F993F1CAF1AE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3387969" y="1571325"/>
            <a:ext cx="864647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2ED9BFA7-C6AD-5AB1-5145-929E777BE58B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6925478" y="1565291"/>
            <a:ext cx="1022687" cy="603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72A39658-1284-7B39-7939-F7B99A7952C0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9712529" y="2211622"/>
            <a:ext cx="0" cy="8695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F6C5CC2-54F0-C960-5AA2-B571F2EA158A}"/>
              </a:ext>
            </a:extLst>
          </p:cNvPr>
          <p:cNvSpPr txBox="1"/>
          <p:nvPr/>
        </p:nvSpPr>
        <p:spPr>
          <a:xfrm>
            <a:off x="5452689" y="3081206"/>
            <a:ext cx="1472789" cy="63094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Plant</a:t>
            </a:r>
            <a:endParaRPr lang="it-IT" sz="25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it-IT" sz="1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E912B0C6-CBBA-4D97-4963-D40C071E95E8}"/>
              </a:ext>
            </a:extLst>
          </p:cNvPr>
          <p:cNvSpPr txBox="1"/>
          <p:nvPr/>
        </p:nvSpPr>
        <p:spPr>
          <a:xfrm>
            <a:off x="715107" y="2803812"/>
            <a:ext cx="3230622" cy="118494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Costo del controllo</a:t>
            </a:r>
          </a:p>
          <a:p>
            <a:pPr algn="ctr"/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TSV</a:t>
            </a:r>
          </a:p>
          <a:p>
            <a:pPr algn="ctr"/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ITAE</a:t>
            </a:r>
          </a:p>
          <a:p>
            <a:pPr algn="ctr"/>
            <a:endParaRPr lang="it-IT" sz="1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68CB81BC-5896-FBEC-39C0-E63E04AD747F}"/>
              </a:ext>
            </a:extLst>
          </p:cNvPr>
          <p:cNvCxnSpPr>
            <a:stCxn id="9" idx="1"/>
            <a:endCxn id="21" idx="3"/>
          </p:cNvCxnSpPr>
          <p:nvPr/>
        </p:nvCxnSpPr>
        <p:spPr>
          <a:xfrm flipH="1">
            <a:off x="6925478" y="3396677"/>
            <a:ext cx="190936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ECDF25D-3A75-8A36-5CA3-307B7F18FD4A}"/>
              </a:ext>
            </a:extLst>
          </p:cNvPr>
          <p:cNvSpPr txBox="1"/>
          <p:nvPr/>
        </p:nvSpPr>
        <p:spPr>
          <a:xfrm>
            <a:off x="3510939" y="4640344"/>
            <a:ext cx="2672862" cy="129266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Update del modello surrogato</a:t>
            </a:r>
          </a:p>
          <a:p>
            <a:pPr algn="ctr"/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Gaussian Process</a:t>
            </a:r>
          </a:p>
          <a:p>
            <a:pPr algn="ctr"/>
            <a:endParaRPr lang="it-IT" sz="1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5A5ECCE9-276A-5CD2-989C-60ECB0235F5D}"/>
              </a:ext>
            </a:extLst>
          </p:cNvPr>
          <p:cNvSpPr txBox="1"/>
          <p:nvPr/>
        </p:nvSpPr>
        <p:spPr>
          <a:xfrm>
            <a:off x="7948165" y="4650078"/>
            <a:ext cx="3528729" cy="129266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Campionamento con la funzione di acquisizione</a:t>
            </a:r>
          </a:p>
          <a:p>
            <a:pPr algn="ctr"/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Expected Improvement</a:t>
            </a:r>
          </a:p>
          <a:p>
            <a:pPr algn="ctr"/>
            <a:endParaRPr lang="it-IT" sz="1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2D2D035B-B01E-29F2-D1D1-7338A94F4E66}"/>
              </a:ext>
            </a:extLst>
          </p:cNvPr>
          <p:cNvCxnSpPr>
            <a:cxnSpLocks/>
            <a:stCxn id="41" idx="3"/>
            <a:endCxn id="43" idx="1"/>
          </p:cNvCxnSpPr>
          <p:nvPr/>
        </p:nvCxnSpPr>
        <p:spPr>
          <a:xfrm>
            <a:off x="6183801" y="5286675"/>
            <a:ext cx="1764364" cy="973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3E65A2C5-3133-0703-A81A-1E8B9A02312A}"/>
              </a:ext>
            </a:extLst>
          </p:cNvPr>
          <p:cNvCxnSpPr>
            <a:cxnSpLocks/>
            <a:stCxn id="43" idx="0"/>
            <a:endCxn id="9" idx="2"/>
          </p:cNvCxnSpPr>
          <p:nvPr/>
        </p:nvCxnSpPr>
        <p:spPr>
          <a:xfrm flipH="1" flipV="1">
            <a:off x="9712529" y="3712148"/>
            <a:ext cx="1" cy="93793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ttore 4 59">
            <a:extLst>
              <a:ext uri="{FF2B5EF4-FFF2-40B4-BE49-F238E27FC236}">
                <a16:creationId xmlns:a16="http://schemas.microsoft.com/office/drawing/2014/main" id="{5FC92157-AA15-8AF0-B653-774C4903AF38}"/>
              </a:ext>
            </a:extLst>
          </p:cNvPr>
          <p:cNvCxnSpPr>
            <a:cxnSpLocks/>
            <a:stCxn id="26" idx="2"/>
            <a:endCxn id="41" idx="1"/>
          </p:cNvCxnSpPr>
          <p:nvPr/>
        </p:nvCxnSpPr>
        <p:spPr>
          <a:xfrm rot="16200000" flipH="1">
            <a:off x="2271717" y="4047452"/>
            <a:ext cx="1297923" cy="1180521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ttore 2 95">
            <a:extLst>
              <a:ext uri="{FF2B5EF4-FFF2-40B4-BE49-F238E27FC236}">
                <a16:creationId xmlns:a16="http://schemas.microsoft.com/office/drawing/2014/main" id="{7A53F61D-CD0B-B029-C589-D75AC4040FA5}"/>
              </a:ext>
            </a:extLst>
          </p:cNvPr>
          <p:cNvCxnSpPr>
            <a:stCxn id="21" idx="1"/>
            <a:endCxn id="26" idx="3"/>
          </p:cNvCxnSpPr>
          <p:nvPr/>
        </p:nvCxnSpPr>
        <p:spPr>
          <a:xfrm flipH="1" flipV="1">
            <a:off x="3945729" y="3396282"/>
            <a:ext cx="1506960" cy="39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CasellaDiTesto 117">
                <a:extLst>
                  <a:ext uri="{FF2B5EF4-FFF2-40B4-BE49-F238E27FC236}">
                    <a16:creationId xmlns:a16="http://schemas.microsoft.com/office/drawing/2014/main" id="{B11A5D91-1340-4985-7935-FF5AE97FFA34}"/>
                  </a:ext>
                </a:extLst>
              </p:cNvPr>
              <p:cNvSpPr txBox="1"/>
              <p:nvPr/>
            </p:nvSpPr>
            <p:spPr>
              <a:xfrm>
                <a:off x="7803167" y="2965380"/>
                <a:ext cx="278923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500" b="1" i="1">
                          <a:latin typeface="Cambria Math" panose="02040503050406030204" pitchFamily="18" charset="0"/>
                        </a:rPr>
                        <m:t>𝒖</m:t>
                      </m:r>
                    </m:oMath>
                  </m:oMathPara>
                </a14:m>
                <a:endParaRPr lang="it-IT" sz="2500" b="1"/>
              </a:p>
            </p:txBody>
          </p:sp>
        </mc:Choice>
        <mc:Fallback xmlns="">
          <p:sp>
            <p:nvSpPr>
              <p:cNvPr id="118" name="CasellaDiTesto 117">
                <a:extLst>
                  <a:ext uri="{FF2B5EF4-FFF2-40B4-BE49-F238E27FC236}">
                    <a16:creationId xmlns:a16="http://schemas.microsoft.com/office/drawing/2014/main" id="{B11A5D91-1340-4985-7935-FF5AE97FFA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3167" y="2965380"/>
                <a:ext cx="278923" cy="384721"/>
              </a:xfrm>
              <a:prstGeom prst="rect">
                <a:avLst/>
              </a:prstGeom>
              <a:blipFill>
                <a:blip r:embed="rId3"/>
                <a:stretch>
                  <a:fillRect l="-13043" r="-130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CasellaDiTesto 118">
                <a:extLst>
                  <a:ext uri="{FF2B5EF4-FFF2-40B4-BE49-F238E27FC236}">
                    <a16:creationId xmlns:a16="http://schemas.microsoft.com/office/drawing/2014/main" id="{AAD466B1-3D78-6B21-D038-F2AACBBB6E3C}"/>
                  </a:ext>
                </a:extLst>
              </p:cNvPr>
              <p:cNvSpPr txBox="1"/>
              <p:nvPr/>
            </p:nvSpPr>
            <p:spPr>
              <a:xfrm>
                <a:off x="4569200" y="2953491"/>
                <a:ext cx="264495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500" b="1" i="1">
                          <a:latin typeface="Cambria Math" panose="02040503050406030204" pitchFamily="18" charset="0"/>
                        </a:rPr>
                        <m:t>𝒚</m:t>
                      </m:r>
                    </m:oMath>
                  </m:oMathPara>
                </a14:m>
                <a:endParaRPr lang="it-IT" sz="2500" b="1"/>
              </a:p>
            </p:txBody>
          </p:sp>
        </mc:Choice>
        <mc:Fallback xmlns="">
          <p:sp>
            <p:nvSpPr>
              <p:cNvPr id="119" name="CasellaDiTesto 118">
                <a:extLst>
                  <a:ext uri="{FF2B5EF4-FFF2-40B4-BE49-F238E27FC236}">
                    <a16:creationId xmlns:a16="http://schemas.microsoft.com/office/drawing/2014/main" id="{AAD466B1-3D78-6B21-D038-F2AACBBB6E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9200" y="2953491"/>
                <a:ext cx="264495" cy="384721"/>
              </a:xfrm>
              <a:prstGeom prst="rect">
                <a:avLst/>
              </a:prstGeom>
              <a:blipFill>
                <a:blip r:embed="rId4"/>
                <a:stretch>
                  <a:fillRect l="-33333" r="-28571" b="-187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CasellaDiTesto 119">
                <a:extLst>
                  <a:ext uri="{FF2B5EF4-FFF2-40B4-BE49-F238E27FC236}">
                    <a16:creationId xmlns:a16="http://schemas.microsoft.com/office/drawing/2014/main" id="{BBC983E3-B2A6-A822-1B22-E310F8E9B502}"/>
                  </a:ext>
                </a:extLst>
              </p:cNvPr>
              <p:cNvSpPr txBox="1"/>
              <p:nvPr/>
            </p:nvSpPr>
            <p:spPr>
              <a:xfrm>
                <a:off x="9900991" y="2251747"/>
                <a:ext cx="707438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5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5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  <m:sub>
                          <m:r>
                            <a:rPr lang="it-IT" sz="2500" b="1" i="1">
                              <a:latin typeface="Cambria Math" panose="02040503050406030204" pitchFamily="18" charset="0"/>
                            </a:rPr>
                            <m:t>𝒊𝒏𝒊𝒕</m:t>
                          </m:r>
                        </m:sub>
                      </m:sSub>
                    </m:oMath>
                  </m:oMathPara>
                </a14:m>
                <a:endParaRPr lang="it-IT" sz="2500" b="1"/>
              </a:p>
            </p:txBody>
          </p:sp>
        </mc:Choice>
        <mc:Fallback xmlns="">
          <p:sp>
            <p:nvSpPr>
              <p:cNvPr id="120" name="CasellaDiTesto 119">
                <a:extLst>
                  <a:ext uri="{FF2B5EF4-FFF2-40B4-BE49-F238E27FC236}">
                    <a16:creationId xmlns:a16="http://schemas.microsoft.com/office/drawing/2014/main" id="{BBC983E3-B2A6-A822-1B22-E310F8E9B5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0991" y="2251747"/>
                <a:ext cx="707438" cy="384721"/>
              </a:xfrm>
              <a:prstGeom prst="rect">
                <a:avLst/>
              </a:prstGeom>
              <a:blipFill>
                <a:blip r:embed="rId5"/>
                <a:stretch>
                  <a:fillRect l="-10526" r="-5263" b="-161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sellaDiTesto 120">
                <a:extLst>
                  <a:ext uri="{FF2B5EF4-FFF2-40B4-BE49-F238E27FC236}">
                    <a16:creationId xmlns:a16="http://schemas.microsoft.com/office/drawing/2014/main" id="{C3C296CC-D6A5-D76B-721E-E1B2318CA474}"/>
                  </a:ext>
                </a:extLst>
              </p:cNvPr>
              <p:cNvSpPr txBox="1"/>
              <p:nvPr/>
            </p:nvSpPr>
            <p:spPr>
              <a:xfrm>
                <a:off x="9900991" y="3988752"/>
                <a:ext cx="272510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5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𝜽</m:t>
                      </m:r>
                    </m:oMath>
                  </m:oMathPara>
                </a14:m>
                <a:endParaRPr lang="it-IT" sz="2500" b="1"/>
              </a:p>
            </p:txBody>
          </p:sp>
        </mc:Choice>
        <mc:Fallback xmlns="">
          <p:sp>
            <p:nvSpPr>
              <p:cNvPr id="121" name="CasellaDiTesto 120">
                <a:extLst>
                  <a:ext uri="{FF2B5EF4-FFF2-40B4-BE49-F238E27FC236}">
                    <a16:creationId xmlns:a16="http://schemas.microsoft.com/office/drawing/2014/main" id="{C3C296CC-D6A5-D76B-721E-E1B2318CA4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0991" y="3988752"/>
                <a:ext cx="272510" cy="384721"/>
              </a:xfrm>
              <a:prstGeom prst="rect">
                <a:avLst/>
              </a:prstGeom>
              <a:blipFill>
                <a:blip r:embed="rId6"/>
                <a:stretch>
                  <a:fillRect l="-26087" r="-21739" b="-312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C8599D5-7B12-5228-F651-EB6A1C343406}"/>
              </a:ext>
            </a:extLst>
          </p:cNvPr>
          <p:cNvSpPr/>
          <p:nvPr/>
        </p:nvSpPr>
        <p:spPr>
          <a:xfrm>
            <a:off x="219356" y="2665592"/>
            <a:ext cx="11753248" cy="3553753"/>
          </a:xfrm>
          <a:prstGeom prst="roundRect">
            <a:avLst/>
          </a:prstGeom>
          <a:noFill/>
          <a:ln w="76200">
            <a:solidFill>
              <a:srgbClr val="CC0099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3A46675-6754-2178-3A21-DCBC43B877AB}"/>
              </a:ext>
            </a:extLst>
          </p:cNvPr>
          <p:cNvSpPr txBox="1"/>
          <p:nvPr/>
        </p:nvSpPr>
        <p:spPr>
          <a:xfrm>
            <a:off x="4375734" y="6212652"/>
            <a:ext cx="653690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500" b="1">
                <a:solidFill>
                  <a:srgbClr val="CC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PROCESSO È ITERATIVO!</a:t>
            </a:r>
          </a:p>
        </p:txBody>
      </p:sp>
    </p:spTree>
    <p:extLst>
      <p:ext uri="{BB962C8B-B14F-4D97-AF65-F5344CB8AC3E}">
        <p14:creationId xmlns:p14="http://schemas.microsoft.com/office/powerpoint/2010/main" val="1683837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21" grpId="0" animBg="1"/>
      <p:bldP spid="26" grpId="0" animBg="1"/>
      <p:bldP spid="41" grpId="0" animBg="1"/>
      <p:bldP spid="43" grpId="0" animBg="1"/>
      <p:bldP spid="118" grpId="0"/>
      <p:bldP spid="119" grpId="0"/>
      <p:bldP spid="120" grpId="0"/>
      <p:bldP spid="121" grpId="0"/>
      <p:bldP spid="4" grpId="0" animBg="1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679DBA09-CB0F-2DBD-B2AC-EB9230F1FB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>
                <a:spcAft>
                  <a:spcPts val="600"/>
                </a:spcAft>
              </a:pPr>
              <a:t>19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magine 5" descr="Immagine che contiene diagramma, linea, Diagramma, testo">
            <a:extLst>
              <a:ext uri="{FF2B5EF4-FFF2-40B4-BE49-F238E27FC236}">
                <a16:creationId xmlns:a16="http://schemas.microsoft.com/office/drawing/2014/main" id="{6DBE80B6-0EB2-9061-175B-4D97EFE86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568" y="781818"/>
            <a:ext cx="10160860" cy="5294363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D9173CCF-D574-5ACD-7BF4-E696ADD5D552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Risultati sperimentali: valutazione del trade-off</a:t>
            </a:r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D9EAEB90-D999-0939-73AB-6D3E88204782}"/>
              </a:ext>
            </a:extLst>
          </p:cNvPr>
          <p:cNvSpPr/>
          <p:nvPr/>
        </p:nvSpPr>
        <p:spPr>
          <a:xfrm>
            <a:off x="2552369" y="5025225"/>
            <a:ext cx="381662" cy="383608"/>
          </a:xfrm>
          <a:prstGeom prst="ellipse">
            <a:avLst/>
          </a:prstGeom>
          <a:noFill/>
          <a:ln w="381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02CCF069-8BC7-41AF-8BE0-FC8528A836D7}"/>
              </a:ext>
            </a:extLst>
          </p:cNvPr>
          <p:cNvCxnSpPr>
            <a:cxnSpLocks/>
          </p:cNvCxnSpPr>
          <p:nvPr/>
        </p:nvCxnSpPr>
        <p:spPr>
          <a:xfrm>
            <a:off x="2871077" y="5335002"/>
            <a:ext cx="419351" cy="33145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632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8054E58-4003-9C9D-343E-239E727EE3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791F9AF-1DCC-D432-B727-1E6D55B96165}"/>
              </a:ext>
            </a:extLst>
          </p:cNvPr>
          <p:cNvSpPr txBox="1"/>
          <p:nvPr/>
        </p:nvSpPr>
        <p:spPr>
          <a:xfrm>
            <a:off x="622852" y="1497702"/>
            <a:ext cx="1094629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Descrizione del sistema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Architettura di controllo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Ottimizzazione bayesiana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Risultati sperimentali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Conclusione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29DF1DD-E019-A33E-3B58-D897F450E54B}"/>
              </a:ext>
            </a:extLst>
          </p:cNvPr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799181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2D77058-8AEF-4C47-A040-5A7C34B30C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magine 4" descr="Immagine che contiene testo, diagramma, linea, Piano&#10;&#10;Descrizione generata automaticamente">
            <a:extLst>
              <a:ext uri="{FF2B5EF4-FFF2-40B4-BE49-F238E27FC236}">
                <a16:creationId xmlns:a16="http://schemas.microsoft.com/office/drawing/2014/main" id="{CF607C95-0224-3C4A-F3C5-F41B9031A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63" y="758997"/>
            <a:ext cx="10815070" cy="5334027"/>
          </a:xfrm>
          <a:prstGeom prst="rect">
            <a:avLst/>
          </a:prstGeom>
        </p:spPr>
      </p:pic>
      <p:cxnSp>
        <p:nvCxnSpPr>
          <p:cNvPr id="6" name="Connettore 1 3">
            <a:extLst>
              <a:ext uri="{FF2B5EF4-FFF2-40B4-BE49-F238E27FC236}">
                <a16:creationId xmlns:a16="http://schemas.microsoft.com/office/drawing/2014/main" id="{2BF1011A-CCCD-791D-9AF1-42E10E3A53B8}"/>
              </a:ext>
            </a:extLst>
          </p:cNvPr>
          <p:cNvCxnSpPr/>
          <p:nvPr/>
        </p:nvCxnSpPr>
        <p:spPr>
          <a:xfrm>
            <a:off x="2985381" y="805855"/>
            <a:ext cx="0" cy="496793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ttore 1 4">
            <a:extLst>
              <a:ext uri="{FF2B5EF4-FFF2-40B4-BE49-F238E27FC236}">
                <a16:creationId xmlns:a16="http://schemas.microsoft.com/office/drawing/2014/main" id="{B314A2DF-A823-0C67-27F9-C6BD02765028}"/>
              </a:ext>
            </a:extLst>
          </p:cNvPr>
          <p:cNvCxnSpPr/>
          <p:nvPr/>
        </p:nvCxnSpPr>
        <p:spPr>
          <a:xfrm>
            <a:off x="4913206" y="805854"/>
            <a:ext cx="0" cy="496793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FEA51FED-C3BF-A316-B4FF-69E394D17F72}"/>
              </a:ext>
            </a:extLst>
          </p:cNvPr>
          <p:cNvCxnSpPr>
            <a:cxnSpLocks/>
          </p:cNvCxnSpPr>
          <p:nvPr/>
        </p:nvCxnSpPr>
        <p:spPr>
          <a:xfrm flipH="1">
            <a:off x="3291958" y="779966"/>
            <a:ext cx="767388" cy="3458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941C64FF-CA92-7FB3-9236-1946CFBDC1D7}"/>
              </a:ext>
            </a:extLst>
          </p:cNvPr>
          <p:cNvCxnSpPr>
            <a:cxnSpLocks/>
          </p:cNvCxnSpPr>
          <p:nvPr/>
        </p:nvCxnSpPr>
        <p:spPr>
          <a:xfrm flipH="1">
            <a:off x="5185152" y="932306"/>
            <a:ext cx="709092" cy="3458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Connettore 1 8">
            <a:extLst>
              <a:ext uri="{FF2B5EF4-FFF2-40B4-BE49-F238E27FC236}">
                <a16:creationId xmlns:a16="http://schemas.microsoft.com/office/drawing/2014/main" id="{5C0E0966-410B-C1F5-0421-2EC47050FE4E}"/>
              </a:ext>
            </a:extLst>
          </p:cNvPr>
          <p:cNvCxnSpPr/>
          <p:nvPr/>
        </p:nvCxnSpPr>
        <p:spPr>
          <a:xfrm>
            <a:off x="8388459" y="805854"/>
            <a:ext cx="0" cy="496793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nettore 1 9">
            <a:extLst>
              <a:ext uri="{FF2B5EF4-FFF2-40B4-BE49-F238E27FC236}">
                <a16:creationId xmlns:a16="http://schemas.microsoft.com/office/drawing/2014/main" id="{EAC37DB4-ADB5-437E-8764-5BC830E5F004}"/>
              </a:ext>
            </a:extLst>
          </p:cNvPr>
          <p:cNvCxnSpPr/>
          <p:nvPr/>
        </p:nvCxnSpPr>
        <p:spPr>
          <a:xfrm>
            <a:off x="10311755" y="805854"/>
            <a:ext cx="0" cy="496793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77FFED3D-24E1-08E7-E47E-ADB7D0725CEF}"/>
              </a:ext>
            </a:extLst>
          </p:cNvPr>
          <p:cNvCxnSpPr>
            <a:cxnSpLocks/>
          </p:cNvCxnSpPr>
          <p:nvPr/>
        </p:nvCxnSpPr>
        <p:spPr>
          <a:xfrm flipH="1">
            <a:off x="8841328" y="726927"/>
            <a:ext cx="661012" cy="3458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E4CBC991-06DC-CC1B-ECBA-0125BF3D8749}"/>
              </a:ext>
            </a:extLst>
          </p:cNvPr>
          <p:cNvCxnSpPr>
            <a:cxnSpLocks/>
          </p:cNvCxnSpPr>
          <p:nvPr/>
        </p:nvCxnSpPr>
        <p:spPr>
          <a:xfrm flipH="1">
            <a:off x="10620763" y="886907"/>
            <a:ext cx="614863" cy="3717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Connettore 1 3">
            <a:extLst>
              <a:ext uri="{FF2B5EF4-FFF2-40B4-BE49-F238E27FC236}">
                <a16:creationId xmlns:a16="http://schemas.microsoft.com/office/drawing/2014/main" id="{7BAF95DC-7F8E-6756-834F-1BE5B8C02E8A}"/>
              </a:ext>
            </a:extLst>
          </p:cNvPr>
          <p:cNvCxnSpPr/>
          <p:nvPr/>
        </p:nvCxnSpPr>
        <p:spPr>
          <a:xfrm>
            <a:off x="2199527" y="779966"/>
            <a:ext cx="0" cy="496793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ttore 1 4">
            <a:extLst>
              <a:ext uri="{FF2B5EF4-FFF2-40B4-BE49-F238E27FC236}">
                <a16:creationId xmlns:a16="http://schemas.microsoft.com/office/drawing/2014/main" id="{69CAC5A0-B1E4-0705-F368-DA216522976F}"/>
              </a:ext>
            </a:extLst>
          </p:cNvPr>
          <p:cNvCxnSpPr/>
          <p:nvPr/>
        </p:nvCxnSpPr>
        <p:spPr>
          <a:xfrm>
            <a:off x="4127352" y="779965"/>
            <a:ext cx="0" cy="496793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ttore 1 8">
            <a:extLst>
              <a:ext uri="{FF2B5EF4-FFF2-40B4-BE49-F238E27FC236}">
                <a16:creationId xmlns:a16="http://schemas.microsoft.com/office/drawing/2014/main" id="{ACBB8CF4-2BA2-62AF-157F-442DF1BCF904}"/>
              </a:ext>
            </a:extLst>
          </p:cNvPr>
          <p:cNvCxnSpPr/>
          <p:nvPr/>
        </p:nvCxnSpPr>
        <p:spPr>
          <a:xfrm>
            <a:off x="7602605" y="779965"/>
            <a:ext cx="0" cy="496793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ttore 1 9">
            <a:extLst>
              <a:ext uri="{FF2B5EF4-FFF2-40B4-BE49-F238E27FC236}">
                <a16:creationId xmlns:a16="http://schemas.microsoft.com/office/drawing/2014/main" id="{B70F4163-6164-2652-6A67-BFB574065322}"/>
              </a:ext>
            </a:extLst>
          </p:cNvPr>
          <p:cNvCxnSpPr/>
          <p:nvPr/>
        </p:nvCxnSpPr>
        <p:spPr>
          <a:xfrm>
            <a:off x="9525901" y="779965"/>
            <a:ext cx="0" cy="496793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9F74FC79-0233-F117-FF82-9F70044D03F5}"/>
                  </a:ext>
                </a:extLst>
              </p:cNvPr>
              <p:cNvSpPr txBox="1"/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3000" b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Risultati sperimentali: prova di controllo in azienda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𝒘</m:t>
                        </m:r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𝟎</m:t>
                        </m:r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.</m:t>
                        </m:r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</m:e>
                    </m:d>
                  </m:oMath>
                </a14:m>
                <a:endParaRPr lang="it-IT" sz="3000" b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9F74FC79-0233-F117-FF82-9F70044D03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blipFill>
                <a:blip r:embed="rId4"/>
                <a:stretch>
                  <a:fillRect l="-1188" t="-11111" b="-3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8180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8054E58-4003-9C9D-343E-239E727EE3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791F9AF-1DCC-D432-B727-1E6D55B96165}"/>
              </a:ext>
            </a:extLst>
          </p:cNvPr>
          <p:cNvSpPr txBox="1"/>
          <p:nvPr/>
        </p:nvSpPr>
        <p:spPr>
          <a:xfrm>
            <a:off x="622852" y="1497702"/>
            <a:ext cx="1094629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Descrizione del sistema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Architettura di controllo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Ottimizzazione bayesiana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Risultati sperimentali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Conclusione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29DF1DD-E019-A33E-3B58-D897F450E54B}"/>
              </a:ext>
            </a:extLst>
          </p:cNvPr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950730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8C34E30C-DE66-7456-2D6E-FDD3ABBE53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8B07BF2-7330-13D0-6A2B-AA6E55BBE208}"/>
              </a:ext>
            </a:extLst>
          </p:cNvPr>
          <p:cNvSpPr txBox="1"/>
          <p:nvPr/>
        </p:nvSpPr>
        <p:spPr>
          <a:xfrm>
            <a:off x="378041" y="1074509"/>
            <a:ext cx="1143591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poter controllare il forno è stata implementata una strategia EOMPCT;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controllore EOMPCT consta di alcuni </a:t>
            </a:r>
            <a:r>
              <a:rPr lang="it-IT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iperparametri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it-IT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tunare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opportunamente; il tuning degli </a:t>
            </a:r>
            <a:r>
              <a:rPr lang="it-IT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iperparametri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riflette gli obiettivi del controllo;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</a:t>
            </a:r>
            <a:r>
              <a:rPr lang="it-IT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tunare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gli </a:t>
            </a:r>
            <a:r>
              <a:rPr lang="it-IT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iperparametri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stata utilizzata la tecnica </a:t>
            </a:r>
            <a:r>
              <a:rPr lang="it-IT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 ottimizzazione bayesiana;</a:t>
            </a:r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configurazione ottima degli </a:t>
            </a:r>
            <a:r>
              <a:rPr lang="it-IT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iperparametri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stata ricavata in fase di simulazione effettuando un controllo EOMPCT sul modello del forno;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risultati sperimentali condotti in azienda portano a concludere che gli </a:t>
            </a:r>
            <a:r>
              <a:rPr lang="it-IT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iperparametri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trovati in fase di simulazione sono ottimi rispetto alla funzione di costo scelta.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1CA27F0-1371-D8B0-215A-D19F7C7BEC50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Conclusione: discussione finale</a:t>
            </a:r>
          </a:p>
        </p:txBody>
      </p:sp>
    </p:spTree>
    <p:extLst>
      <p:ext uri="{BB962C8B-B14F-4D97-AF65-F5344CB8AC3E}">
        <p14:creationId xmlns:p14="http://schemas.microsoft.com/office/powerpoint/2010/main" val="1661695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18FDA7-3299-43E2-BA7E-577B9555CE8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096718-7586-4E89-9C51-4CF0EA8788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92CEAD8-3CC4-3273-19AD-16E98BBC318E}"/>
              </a:ext>
            </a:extLst>
          </p:cNvPr>
          <p:cNvSpPr txBox="1"/>
          <p:nvPr/>
        </p:nvSpPr>
        <p:spPr>
          <a:xfrm>
            <a:off x="255226" y="3075057"/>
            <a:ext cx="77695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4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Grazie per l’attenzione</a:t>
            </a:r>
            <a:endParaRPr lang="it-IT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5178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6946E03-391B-D01E-38F8-893D8F92BB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B52A709-6DE5-9DFE-EEAC-08D62A4F87DF}"/>
              </a:ext>
            </a:extLst>
          </p:cNvPr>
          <p:cNvSpPr txBox="1"/>
          <p:nvPr/>
        </p:nvSpPr>
        <p:spPr>
          <a:xfrm>
            <a:off x="4251434" y="2567226"/>
            <a:ext cx="368913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APPENDICE</a:t>
            </a:r>
          </a:p>
        </p:txBody>
      </p:sp>
    </p:spTree>
    <p:extLst>
      <p:ext uri="{BB962C8B-B14F-4D97-AF65-F5344CB8AC3E}">
        <p14:creationId xmlns:p14="http://schemas.microsoft.com/office/powerpoint/2010/main" val="922211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66A72-87DC-6AF2-730C-F8EAF3A2D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F3020FE-F9EA-75BE-1BAF-CF4AC3E145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magine 5" descr="Immagine che contiene diagramma, cerchio, linea, testo&#10;&#10;Descrizione generata automaticamente">
            <a:extLst>
              <a:ext uri="{FF2B5EF4-FFF2-40B4-BE49-F238E27FC236}">
                <a16:creationId xmlns:a16="http://schemas.microsoft.com/office/drawing/2014/main" id="{29774E5C-A723-59E7-4B96-2162E0D09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859" y="1636624"/>
            <a:ext cx="6280276" cy="4345197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CE303B8-0855-5485-4233-4CA2D689C17D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Architettura di controllo: </a:t>
            </a:r>
            <a:r>
              <a:rPr lang="it-IT" sz="30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Receeding</a:t>
            </a:r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Horizon </a:t>
            </a:r>
            <a:r>
              <a:rPr lang="it-IT" sz="30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Principle</a:t>
            </a:r>
            <a:endParaRPr lang="it-IT" sz="3000" b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0C56C33C-CC71-980E-7982-B7E6A989BB9B}"/>
                  </a:ext>
                </a:extLst>
              </p:cNvPr>
              <p:cNvSpPr txBox="1"/>
              <p:nvPr/>
            </p:nvSpPr>
            <p:spPr>
              <a:xfrm>
                <a:off x="378040" y="744007"/>
                <a:ext cx="11435913" cy="8926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 consideri il caso in cui un sistema debba essere spostato dallo stato iniziale </a:t>
                </a:r>
                <a14:m>
                  <m:oMath xmlns:m="http://schemas.openxmlformats.org/officeDocument/2006/math">
                    <m:r>
                      <a:rPr lang="it-IT" sz="2500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 quello terminale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500" i="1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</m:oMath>
                </a14:m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sfruttando un orizzonte di predizione pari a </a:t>
                </a:r>
                <a14:m>
                  <m:oMath xmlns:m="http://schemas.openxmlformats.org/officeDocument/2006/math">
                    <m:r>
                      <a:rPr lang="it-IT" sz="25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it-IT" sz="2500" i="1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0C56C33C-CC71-980E-7982-B7E6A989BB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40" y="744007"/>
                <a:ext cx="11435913" cy="892617"/>
              </a:xfrm>
              <a:prstGeom prst="rect">
                <a:avLst/>
              </a:prstGeom>
              <a:blipFill>
                <a:blip r:embed="rId3"/>
                <a:stretch>
                  <a:fillRect l="-887" t="-5634" r="-887" b="-1267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3160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EFE6C1A2-6988-2963-1DB9-598CC503B2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51EE951-595F-56A0-0004-7CB462F79D12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Architettura di controllo: </a:t>
            </a:r>
            <a:r>
              <a:rPr lang="it-IT" sz="30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Speedgoat</a:t>
            </a:r>
            <a:endParaRPr lang="it-IT" sz="3000" b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magine 6" descr="Immagine che contiene Dispositivo elettronico, elettronica, Dispositivo di output, schermo/paravento&#10;&#10;Descrizione generata automaticamente">
            <a:extLst>
              <a:ext uri="{FF2B5EF4-FFF2-40B4-BE49-F238E27FC236}">
                <a16:creationId xmlns:a16="http://schemas.microsoft.com/office/drawing/2014/main" id="{0CD20760-37C7-9646-785D-8207CB0364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11997"/>
            <a:ext cx="3363406" cy="2241395"/>
          </a:xfrm>
          <a:prstGeom prst="rect">
            <a:avLst/>
          </a:prstGeom>
        </p:spPr>
      </p:pic>
      <p:pic>
        <p:nvPicPr>
          <p:cNvPr id="11" name="Immagine 10" descr="Immagine che contiene Impianto elettrico, cavo, elettronica, Ingegneria elettronica&#10;&#10;Descrizione generata automaticamente">
            <a:extLst>
              <a:ext uri="{FF2B5EF4-FFF2-40B4-BE49-F238E27FC236}">
                <a16:creationId xmlns:a16="http://schemas.microsoft.com/office/drawing/2014/main" id="{AAAE32CF-2E1A-28D8-AE58-97348EEDA1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966" y="744007"/>
            <a:ext cx="3969834" cy="2977376"/>
          </a:xfrm>
          <a:prstGeom prst="rect">
            <a:avLst/>
          </a:prstGeom>
        </p:spPr>
      </p:pic>
      <p:pic>
        <p:nvPicPr>
          <p:cNvPr id="13" name="Immagine 12" descr="Immagine che contiene testo, schermata, Rettangolo, design&#10;&#10;Descrizione generata automaticamente">
            <a:extLst>
              <a:ext uri="{FF2B5EF4-FFF2-40B4-BE49-F238E27FC236}">
                <a16:creationId xmlns:a16="http://schemas.microsoft.com/office/drawing/2014/main" id="{FD08B5F9-B319-A893-B32E-4AF97BD0C9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59" y="4043627"/>
            <a:ext cx="6309731" cy="2005347"/>
          </a:xfrm>
          <a:prstGeom prst="rect">
            <a:avLst/>
          </a:prstGeom>
        </p:spPr>
      </p:pic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BA9CA7D4-7FBA-0FC9-0BD3-B4917E878DF6}"/>
              </a:ext>
            </a:extLst>
          </p:cNvPr>
          <p:cNvCxnSpPr>
            <a:cxnSpLocks/>
          </p:cNvCxnSpPr>
          <p:nvPr/>
        </p:nvCxnSpPr>
        <p:spPr>
          <a:xfrm>
            <a:off x="4210327" y="1294916"/>
            <a:ext cx="3182360" cy="0"/>
          </a:xfrm>
          <a:prstGeom prst="straightConnector1">
            <a:avLst/>
          </a:prstGeom>
          <a:ln w="76200">
            <a:solidFill>
              <a:srgbClr val="7030A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a gomito 23">
            <a:extLst>
              <a:ext uri="{FF2B5EF4-FFF2-40B4-BE49-F238E27FC236}">
                <a16:creationId xmlns:a16="http://schemas.microsoft.com/office/drawing/2014/main" id="{B3E3BCFE-569C-5459-EE52-5D65AB8526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7149793" y="3766427"/>
            <a:ext cx="3560615" cy="1836571"/>
          </a:xfrm>
          <a:prstGeom prst="bentConnector3">
            <a:avLst>
              <a:gd name="adj1" fmla="val -1027"/>
            </a:avLst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4B4EF4C-9D3E-2368-3B39-E10F2026C07E}"/>
              </a:ext>
            </a:extLst>
          </p:cNvPr>
          <p:cNvSpPr txBox="1"/>
          <p:nvPr/>
        </p:nvSpPr>
        <p:spPr>
          <a:xfrm>
            <a:off x="7989848" y="5046300"/>
            <a:ext cx="275806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Azioni di controllo</a:t>
            </a:r>
          </a:p>
        </p:txBody>
      </p:sp>
      <p:cxnSp>
        <p:nvCxnSpPr>
          <p:cNvPr id="30" name="Connettore a gomito 29">
            <a:extLst>
              <a:ext uri="{FF2B5EF4-FFF2-40B4-BE49-F238E27FC236}">
                <a16:creationId xmlns:a16="http://schemas.microsoft.com/office/drawing/2014/main" id="{FBC112E4-A53A-C540-6B81-4208EB7E4167}"/>
              </a:ext>
            </a:extLst>
          </p:cNvPr>
          <p:cNvCxnSpPr>
            <a:cxnSpLocks/>
          </p:cNvCxnSpPr>
          <p:nvPr/>
        </p:nvCxnSpPr>
        <p:spPr>
          <a:xfrm flipV="1">
            <a:off x="7263161" y="3721383"/>
            <a:ext cx="2404052" cy="1008889"/>
          </a:xfrm>
          <a:prstGeom prst="bentConnector3">
            <a:avLst>
              <a:gd name="adj1" fmla="val 100240"/>
            </a:avLst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ED00C716-C0E1-6C9D-339B-6E2DF1A74566}"/>
              </a:ext>
            </a:extLst>
          </p:cNvPr>
          <p:cNvSpPr txBox="1"/>
          <p:nvPr/>
        </p:nvSpPr>
        <p:spPr>
          <a:xfrm>
            <a:off x="7634857" y="4169597"/>
            <a:ext cx="20995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26637C4D-9B89-4073-0682-AA4D54D7B876}"/>
              </a:ext>
            </a:extLst>
          </p:cNvPr>
          <p:cNvSpPr txBox="1"/>
          <p:nvPr/>
        </p:nvSpPr>
        <p:spPr>
          <a:xfrm>
            <a:off x="4979658" y="807680"/>
            <a:ext cx="162625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EOMPCT</a:t>
            </a:r>
          </a:p>
        </p:txBody>
      </p:sp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F7DE4F6F-6C52-0C95-1D4C-89EE38156B1F}"/>
              </a:ext>
            </a:extLst>
          </p:cNvPr>
          <p:cNvCxnSpPr>
            <a:cxnSpLocks/>
          </p:cNvCxnSpPr>
          <p:nvPr/>
        </p:nvCxnSpPr>
        <p:spPr>
          <a:xfrm flipH="1">
            <a:off x="4201606" y="3265714"/>
            <a:ext cx="3182360" cy="0"/>
          </a:xfrm>
          <a:prstGeom prst="straightConnector1">
            <a:avLst/>
          </a:prstGeom>
          <a:ln w="762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Immagine 55" descr="Immagine che contiene schizzo, design, diagramma, linea&#10;&#10;Descrizione generata automaticamente">
            <a:extLst>
              <a:ext uri="{FF2B5EF4-FFF2-40B4-BE49-F238E27FC236}">
                <a16:creationId xmlns:a16="http://schemas.microsoft.com/office/drawing/2014/main" id="{29897C2F-7639-ACA0-ED14-A2CA15816B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125" y="1686248"/>
            <a:ext cx="1400763" cy="144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43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4" grpId="0"/>
      <p:bldP spid="4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C9A2AD5-2EBD-4C64-1260-A35FA560D8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27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ella 2">
                <a:extLst>
                  <a:ext uri="{FF2B5EF4-FFF2-40B4-BE49-F238E27FC236}">
                    <a16:creationId xmlns:a16="http://schemas.microsoft.com/office/drawing/2014/main" id="{A05C68FA-D0CD-9257-DCE7-A2F3A66E49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068168"/>
                  </p:ext>
                </p:extLst>
              </p:nvPr>
            </p:nvGraphicFramePr>
            <p:xfrm>
              <a:off x="1005112" y="868680"/>
              <a:ext cx="10181772" cy="5120640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3246141">
                      <a:extLst>
                        <a:ext uri="{9D8B030D-6E8A-4147-A177-3AD203B41FA5}">
                          <a16:colId xmlns:a16="http://schemas.microsoft.com/office/drawing/2014/main" val="2454994758"/>
                        </a:ext>
                      </a:extLst>
                    </a:gridCol>
                    <a:gridCol w="2825628">
                      <a:extLst>
                        <a:ext uri="{9D8B030D-6E8A-4147-A177-3AD203B41FA5}">
                          <a16:colId xmlns:a16="http://schemas.microsoft.com/office/drawing/2014/main" val="1719037195"/>
                        </a:ext>
                      </a:extLst>
                    </a:gridCol>
                    <a:gridCol w="4110003">
                      <a:extLst>
                        <a:ext uri="{9D8B030D-6E8A-4147-A177-3AD203B41FA5}">
                          <a16:colId xmlns:a16="http://schemas.microsoft.com/office/drawing/2014/main" val="9279324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IPERPARAMETRO</a:t>
                          </a:r>
                        </a:p>
                        <a:p>
                          <a:pPr algn="ctr"/>
                          <a:endParaRPr lang="it-IT" sz="250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RANGE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VALORE OTTIMO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0864804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1,10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1.023903627932383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91093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1,10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12.503612205230400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346252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2⋅10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8.693505252632834⋅</m:t>
                                </m:r>
                                <m:sSup>
                                  <m:sSupPr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34090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1,10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9.494585512871476⋅</m:t>
                                </m:r>
                                <m:sSup>
                                  <m:sSupPr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681009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15,40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17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9956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ella 2">
                <a:extLst>
                  <a:ext uri="{FF2B5EF4-FFF2-40B4-BE49-F238E27FC236}">
                    <a16:creationId xmlns:a16="http://schemas.microsoft.com/office/drawing/2014/main" id="{A05C68FA-D0CD-9257-DCE7-A2F3A66E49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068168"/>
                  </p:ext>
                </p:extLst>
              </p:nvPr>
            </p:nvGraphicFramePr>
            <p:xfrm>
              <a:off x="1005112" y="868680"/>
              <a:ext cx="10181772" cy="5120640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3246141">
                      <a:extLst>
                        <a:ext uri="{9D8B030D-6E8A-4147-A177-3AD203B41FA5}">
                          <a16:colId xmlns:a16="http://schemas.microsoft.com/office/drawing/2014/main" val="2454994758"/>
                        </a:ext>
                      </a:extLst>
                    </a:gridCol>
                    <a:gridCol w="2825628">
                      <a:extLst>
                        <a:ext uri="{9D8B030D-6E8A-4147-A177-3AD203B41FA5}">
                          <a16:colId xmlns:a16="http://schemas.microsoft.com/office/drawing/2014/main" val="1719037195"/>
                        </a:ext>
                      </a:extLst>
                    </a:gridCol>
                    <a:gridCol w="4110003">
                      <a:extLst>
                        <a:ext uri="{9D8B030D-6E8A-4147-A177-3AD203B41FA5}">
                          <a16:colId xmlns:a16="http://schemas.microsoft.com/office/drawing/2014/main" val="92793240"/>
                        </a:ext>
                      </a:extLst>
                    </a:gridCol>
                  </a:tblGrid>
                  <a:tr h="8534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IPERPARAMETRO</a:t>
                          </a:r>
                        </a:p>
                        <a:p>
                          <a:pPr algn="ctr"/>
                          <a:endParaRPr lang="it-IT" sz="250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RANGE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VALORE OTTIMO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08648048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105714" r="-214447" b="-402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105714" r="-146336" b="-402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105714" r="-593" b="-402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59109356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204255" r="-214447" b="-2992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204255" r="-146336" b="-2992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204255" r="-593" b="-29929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34625292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306429" r="-214447" b="-2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306429" r="-146336" b="-2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306429" r="-593" b="-20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3409084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406429" r="-214447" b="-1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406429" r="-146336" b="-1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406429" r="-593" b="-10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68100914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506429" r="-214447" b="-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506429" r="-146336" b="-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506429" r="-593" b="-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099560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ED037A5-45BB-BA33-5606-B6AB82B1C894}"/>
                  </a:ext>
                </a:extLst>
              </p:cNvPr>
              <p:cNvSpPr txBox="1"/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3000" b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Risultati sperimentali: parametrizzazione ottima per </a:t>
                </a:r>
                <a14:m>
                  <m:oMath xmlns:m="http://schemas.openxmlformats.org/officeDocument/2006/math">
                    <m:r>
                      <a:rPr lang="it-IT" sz="30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𝒘</m:t>
                    </m:r>
                    <m:r>
                      <a:rPr lang="it-IT" sz="30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30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𝟎</m:t>
                    </m:r>
                  </m:oMath>
                </a14:m>
                <a:endParaRPr lang="it-IT" sz="3000" b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ED037A5-45BB-BA33-5606-B6AB82B1C8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blipFill>
                <a:blip r:embed="rId3"/>
                <a:stretch>
                  <a:fillRect l="-1245" t="-14286" b="-329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05269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C9A2AD5-2EBD-4C64-1260-A35FA560D8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ella 2">
                <a:extLst>
                  <a:ext uri="{FF2B5EF4-FFF2-40B4-BE49-F238E27FC236}">
                    <a16:creationId xmlns:a16="http://schemas.microsoft.com/office/drawing/2014/main" id="{A05C68FA-D0CD-9257-DCE7-A2F3A66E49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37081620"/>
                  </p:ext>
                </p:extLst>
              </p:nvPr>
            </p:nvGraphicFramePr>
            <p:xfrm>
              <a:off x="1005112" y="868680"/>
              <a:ext cx="10181772" cy="5120640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3246141">
                      <a:extLst>
                        <a:ext uri="{9D8B030D-6E8A-4147-A177-3AD203B41FA5}">
                          <a16:colId xmlns:a16="http://schemas.microsoft.com/office/drawing/2014/main" val="2454994758"/>
                        </a:ext>
                      </a:extLst>
                    </a:gridCol>
                    <a:gridCol w="2825628">
                      <a:extLst>
                        <a:ext uri="{9D8B030D-6E8A-4147-A177-3AD203B41FA5}">
                          <a16:colId xmlns:a16="http://schemas.microsoft.com/office/drawing/2014/main" val="1719037195"/>
                        </a:ext>
                      </a:extLst>
                    </a:gridCol>
                    <a:gridCol w="4110003">
                      <a:extLst>
                        <a:ext uri="{9D8B030D-6E8A-4147-A177-3AD203B41FA5}">
                          <a16:colId xmlns:a16="http://schemas.microsoft.com/office/drawing/2014/main" val="9279324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IPERPARAMETRO</a:t>
                          </a:r>
                        </a:p>
                        <a:p>
                          <a:pPr algn="ctr"/>
                          <a:endParaRPr lang="it-IT" sz="250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RANGE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VALORE OTTIMO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0864804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1,10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  <m:t>1.061845761081736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91093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1,10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  <m:t>5.883776000767280⋅</m:t>
                                </m:r>
                                <m:sSup>
                                  <m:sSupPr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346252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2⋅10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  <m:t>3.468204852316659⋅</m:t>
                                </m:r>
                                <m:sSup>
                                  <m:sSupPr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34090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1,10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  <m:t>6.441209164112047⋅</m:t>
                                </m:r>
                                <m:sSup>
                                  <m:sSupPr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681009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15,40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  <m:t>17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9956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ella 2">
                <a:extLst>
                  <a:ext uri="{FF2B5EF4-FFF2-40B4-BE49-F238E27FC236}">
                    <a16:creationId xmlns:a16="http://schemas.microsoft.com/office/drawing/2014/main" id="{A05C68FA-D0CD-9257-DCE7-A2F3A66E49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37081620"/>
                  </p:ext>
                </p:extLst>
              </p:nvPr>
            </p:nvGraphicFramePr>
            <p:xfrm>
              <a:off x="1005112" y="868680"/>
              <a:ext cx="10181772" cy="5120640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3246141">
                      <a:extLst>
                        <a:ext uri="{9D8B030D-6E8A-4147-A177-3AD203B41FA5}">
                          <a16:colId xmlns:a16="http://schemas.microsoft.com/office/drawing/2014/main" val="2454994758"/>
                        </a:ext>
                      </a:extLst>
                    </a:gridCol>
                    <a:gridCol w="2825628">
                      <a:extLst>
                        <a:ext uri="{9D8B030D-6E8A-4147-A177-3AD203B41FA5}">
                          <a16:colId xmlns:a16="http://schemas.microsoft.com/office/drawing/2014/main" val="1719037195"/>
                        </a:ext>
                      </a:extLst>
                    </a:gridCol>
                    <a:gridCol w="4110003">
                      <a:extLst>
                        <a:ext uri="{9D8B030D-6E8A-4147-A177-3AD203B41FA5}">
                          <a16:colId xmlns:a16="http://schemas.microsoft.com/office/drawing/2014/main" val="92793240"/>
                        </a:ext>
                      </a:extLst>
                    </a:gridCol>
                  </a:tblGrid>
                  <a:tr h="8534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IPERPARAMETRO</a:t>
                          </a:r>
                        </a:p>
                        <a:p>
                          <a:pPr algn="ctr"/>
                          <a:endParaRPr lang="it-IT" sz="250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RANGE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VALORE OTTIMO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08648048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88" t="-105714" r="-214447" b="-402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15086" t="-105714" r="-146336" b="-402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47852" t="-105714" r="-593" b="-402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59109356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88" t="-204255" r="-214447" b="-2992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15086" t="-204255" r="-146336" b="-2992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47852" t="-204255" r="-593" b="-29929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34625292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88" t="-306429" r="-214447" b="-2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15086" t="-306429" r="-146336" b="-2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47852" t="-306429" r="-593" b="-20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3409084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88" t="-406429" r="-214447" b="-1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15086" t="-406429" r="-146336" b="-1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47852" t="-406429" r="-593" b="-10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68100914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88" t="-506429" r="-214447" b="-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15086" t="-506429" r="-146336" b="-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147852" t="-506429" r="-593" b="-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099560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ED037A5-45BB-BA33-5606-B6AB82B1C894}"/>
                  </a:ext>
                </a:extLst>
              </p:cNvPr>
              <p:cNvSpPr txBox="1"/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3000" b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Risultati sperimentali: parametrizzazione ottima per </a:t>
                </a:r>
                <a14:m>
                  <m:oMath xmlns:m="http://schemas.openxmlformats.org/officeDocument/2006/math">
                    <m:r>
                      <a:rPr lang="it-IT" sz="30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𝒘</m:t>
                    </m:r>
                    <m:r>
                      <a:rPr lang="it-IT" sz="30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30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𝟎</m:t>
                    </m:r>
                    <m:r>
                      <a:rPr lang="it-IT" sz="3000" b="1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it-IT" sz="3000" b="1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𝟐</m:t>
                    </m:r>
                  </m:oMath>
                </a14:m>
                <a:endParaRPr lang="it-IT" sz="3000" b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ED037A5-45BB-BA33-5606-B6AB82B1C8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blipFill>
                <a:blip r:embed="rId4"/>
                <a:stretch>
                  <a:fillRect l="-1245" t="-14286" b="-329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6170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C9A2AD5-2EBD-4C64-1260-A35FA560D8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29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ella 2">
                <a:extLst>
                  <a:ext uri="{FF2B5EF4-FFF2-40B4-BE49-F238E27FC236}">
                    <a16:creationId xmlns:a16="http://schemas.microsoft.com/office/drawing/2014/main" id="{A05C68FA-D0CD-9257-DCE7-A2F3A66E49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17094616"/>
                  </p:ext>
                </p:extLst>
              </p:nvPr>
            </p:nvGraphicFramePr>
            <p:xfrm>
              <a:off x="1005112" y="868680"/>
              <a:ext cx="10181772" cy="5120640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3246141">
                      <a:extLst>
                        <a:ext uri="{9D8B030D-6E8A-4147-A177-3AD203B41FA5}">
                          <a16:colId xmlns:a16="http://schemas.microsoft.com/office/drawing/2014/main" val="2454994758"/>
                        </a:ext>
                      </a:extLst>
                    </a:gridCol>
                    <a:gridCol w="2825628">
                      <a:extLst>
                        <a:ext uri="{9D8B030D-6E8A-4147-A177-3AD203B41FA5}">
                          <a16:colId xmlns:a16="http://schemas.microsoft.com/office/drawing/2014/main" val="1719037195"/>
                        </a:ext>
                      </a:extLst>
                    </a:gridCol>
                    <a:gridCol w="4110003">
                      <a:extLst>
                        <a:ext uri="{9D8B030D-6E8A-4147-A177-3AD203B41FA5}">
                          <a16:colId xmlns:a16="http://schemas.microsoft.com/office/drawing/2014/main" val="9279324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IPERPARAMETRO</a:t>
                          </a:r>
                        </a:p>
                        <a:p>
                          <a:pPr algn="ctr"/>
                          <a:endParaRPr lang="it-IT" sz="250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RANGE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VALORE OTTIMO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0864804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1,10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1.074148162687269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91093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1,10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3.699148609205074⋅</m:t>
                                </m:r>
                                <m:sSup>
                                  <m:sSupPr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346252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2⋅10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8.403009402269084⋅</m:t>
                                </m:r>
                                <m:sSup>
                                  <m:sSupPr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34090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1,10</m:t>
                                        </m:r>
                                      </m:e>
                                      <m:sup>
                                        <m:r>
                                          <a:rPr lang="it-IT" sz="2500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1.508070542637901⋅</m:t>
                                </m:r>
                                <m:sSup>
                                  <m:sSupPr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681009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2500" b="0" i="1" smtClean="0">
                                        <a:latin typeface="Cambria Math" panose="02040503050406030204" pitchFamily="18" charset="0"/>
                                      </a:rPr>
                                      <m:t>15,40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25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15</m:t>
                                </m:r>
                              </m:oMath>
                            </m:oMathPara>
                          </a14:m>
                          <a:endParaRPr lang="it-IT" sz="25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9956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ella 2">
                <a:extLst>
                  <a:ext uri="{FF2B5EF4-FFF2-40B4-BE49-F238E27FC236}">
                    <a16:creationId xmlns:a16="http://schemas.microsoft.com/office/drawing/2014/main" id="{A05C68FA-D0CD-9257-DCE7-A2F3A66E49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17094616"/>
                  </p:ext>
                </p:extLst>
              </p:nvPr>
            </p:nvGraphicFramePr>
            <p:xfrm>
              <a:off x="1005112" y="868680"/>
              <a:ext cx="10181772" cy="5120640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3246141">
                      <a:extLst>
                        <a:ext uri="{9D8B030D-6E8A-4147-A177-3AD203B41FA5}">
                          <a16:colId xmlns:a16="http://schemas.microsoft.com/office/drawing/2014/main" val="2454994758"/>
                        </a:ext>
                      </a:extLst>
                    </a:gridCol>
                    <a:gridCol w="2825628">
                      <a:extLst>
                        <a:ext uri="{9D8B030D-6E8A-4147-A177-3AD203B41FA5}">
                          <a16:colId xmlns:a16="http://schemas.microsoft.com/office/drawing/2014/main" val="1719037195"/>
                        </a:ext>
                      </a:extLst>
                    </a:gridCol>
                    <a:gridCol w="4110003">
                      <a:extLst>
                        <a:ext uri="{9D8B030D-6E8A-4147-A177-3AD203B41FA5}">
                          <a16:colId xmlns:a16="http://schemas.microsoft.com/office/drawing/2014/main" val="92793240"/>
                        </a:ext>
                      </a:extLst>
                    </a:gridCol>
                  </a:tblGrid>
                  <a:tr h="8534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IPERPARAMETRO</a:t>
                          </a:r>
                        </a:p>
                        <a:p>
                          <a:pPr algn="ctr"/>
                          <a:endParaRPr lang="it-IT" sz="2500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RANGE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50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VALORE OTTIMO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08648048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105714" r="-214447" b="-402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105714" r="-146336" b="-402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105714" r="-593" b="-402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59109356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204255" r="-214447" b="-2992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204255" r="-146336" b="-2992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204255" r="-593" b="-29929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34625292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306429" r="-214447" b="-2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306429" r="-146336" b="-2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306429" r="-593" b="-20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3409084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406429" r="-214447" b="-1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406429" r="-146336" b="-1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406429" r="-593" b="-10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68100914"/>
                      </a:ext>
                    </a:extLst>
                  </a:tr>
                  <a:tr h="8534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88" t="-506429" r="-214447" b="-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15086" t="-506429" r="-146336" b="-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2"/>
                          <a:stretch>
                            <a:fillRect l="-147852" t="-506429" r="-593" b="-14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099560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ED037A5-45BB-BA33-5606-B6AB82B1C894}"/>
                  </a:ext>
                </a:extLst>
              </p:cNvPr>
              <p:cNvSpPr txBox="1"/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3000" b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Risultati sperimentali: parametrizzazione ottima per </a:t>
                </a:r>
                <a14:m>
                  <m:oMath xmlns:m="http://schemas.openxmlformats.org/officeDocument/2006/math">
                    <m:r>
                      <a:rPr lang="it-IT" sz="30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𝒘</m:t>
                    </m:r>
                    <m:r>
                      <a:rPr lang="it-IT" sz="3000" b="1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3000" b="1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𝟏</m:t>
                    </m:r>
                  </m:oMath>
                </a14:m>
                <a:endParaRPr lang="it-IT" sz="3000" b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ED037A5-45BB-BA33-5606-B6AB82B1C8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blipFill>
                <a:blip r:embed="rId3"/>
                <a:stretch>
                  <a:fillRect l="-1245" t="-14286" b="-329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1865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8054E58-4003-9C9D-343E-239E727EE3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791F9AF-1DCC-D432-B727-1E6D55B96165}"/>
              </a:ext>
            </a:extLst>
          </p:cNvPr>
          <p:cNvSpPr txBox="1"/>
          <p:nvPr/>
        </p:nvSpPr>
        <p:spPr>
          <a:xfrm>
            <a:off x="622852" y="1497702"/>
            <a:ext cx="1094629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Descrizione del sistema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Architettura di controllo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Ottimizzazione bayesiana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Risultati sperimentali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Conclusione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29DF1DD-E019-A33E-3B58-D897F450E54B}"/>
              </a:ext>
            </a:extLst>
          </p:cNvPr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0052694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BCFD83F-AC30-F5EE-DF55-5F1981149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32C3-4816-4D45-971C-417A81C2FE1A}" type="slidenum">
              <a:rPr lang="it-IT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fld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magine 6" descr="Immagine che contiene diagramma, Policromia, Arte bambini, arte&#10;&#10;Descrizione generata automaticamente">
            <a:extLst>
              <a:ext uri="{FF2B5EF4-FFF2-40B4-BE49-F238E27FC236}">
                <a16:creationId xmlns:a16="http://schemas.microsoft.com/office/drawing/2014/main" id="{B403354C-2190-2CF6-9438-5ADAB22B4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74" y="744007"/>
            <a:ext cx="10817447" cy="53352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EA31AEB-C122-4F4F-CF47-42E49FB36503}"/>
                  </a:ext>
                </a:extLst>
              </p:cNvPr>
              <p:cNvSpPr txBox="1"/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3000" b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Risultati sperimentali: prova di controllo in azienda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𝒘</m:t>
                        </m:r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𝟎</m:t>
                        </m:r>
                      </m:e>
                    </m:d>
                  </m:oMath>
                </a14:m>
                <a:endParaRPr lang="it-IT" sz="3000" b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EA31AEB-C122-4F4F-CF47-42E49FB365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blipFill>
                <a:blip r:embed="rId3"/>
                <a:stretch>
                  <a:fillRect l="-1188" t="-11111" b="-3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34559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diagramma, Policromia, Arte bambini, arte&#10;&#10;Descrizione generata automaticamente">
            <a:extLst>
              <a:ext uri="{FF2B5EF4-FFF2-40B4-BE49-F238E27FC236}">
                <a16:creationId xmlns:a16="http://schemas.microsoft.com/office/drawing/2014/main" id="{2FC60872-8F1F-CA24-7F83-364B7D19B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74" y="744007"/>
            <a:ext cx="10817447" cy="5335200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BCFD83F-AC30-F5EE-DF55-5F1981149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32C3-4816-4D45-971C-417A81C2FE1A}" type="slidenum">
              <a:rPr lang="it-IT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31</a:t>
            </a:fld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B1B1690E-E783-583A-AC6B-57C60EB302B8}"/>
                  </a:ext>
                </a:extLst>
              </p:cNvPr>
              <p:cNvSpPr txBox="1"/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3000" b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Risultati sperimentali: prova di controllo in azienda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𝒘</m:t>
                        </m:r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lang="it-IT" sz="3000" b="1" i="1" dirty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𝟏</m:t>
                        </m:r>
                      </m:e>
                    </m:d>
                  </m:oMath>
                </a14:m>
                <a:endParaRPr lang="it-IT" sz="3000" b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B1B1690E-E783-583A-AC6B-57C60EB302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75" y="190009"/>
                <a:ext cx="11753247" cy="553998"/>
              </a:xfrm>
              <a:prstGeom prst="rect">
                <a:avLst/>
              </a:prstGeom>
              <a:blipFill>
                <a:blip r:embed="rId3"/>
                <a:stretch>
                  <a:fillRect l="-1188" t="-11111" b="-3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magine 5" descr="Immagine che contiene diagramma, testo, mappa, Piano&#10;&#10;Descrizione generata automaticamente">
            <a:extLst>
              <a:ext uri="{FF2B5EF4-FFF2-40B4-BE49-F238E27FC236}">
                <a16:creationId xmlns:a16="http://schemas.microsoft.com/office/drawing/2014/main" id="{5A49F962-DCD6-1BF3-317B-C27818BB5A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74" y="744008"/>
            <a:ext cx="10817447" cy="53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43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6BEA395-6A49-6BC8-B132-46ADFEE1D1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AE6BE560-5D1C-4330-9212-9D5357518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4708" y="1544446"/>
            <a:ext cx="4736451" cy="3769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0A8B445-9B75-90AD-D735-030180E1262A}"/>
              </a:ext>
            </a:extLst>
          </p:cNvPr>
          <p:cNvSpPr txBox="1"/>
          <p:nvPr/>
        </p:nvSpPr>
        <p:spPr>
          <a:xfrm>
            <a:off x="219375" y="1074504"/>
            <a:ext cx="633454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prodotto da trattare è costituito da </a:t>
            </a:r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pacchi di bottiglie di plastica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avvolte da un film plastico termoretraibile;</a:t>
            </a:r>
          </a:p>
          <a:p>
            <a:pPr algn="just"/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All’ingresso del forno i pacchi sono avvolti dal film in maniera grossolana;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</a:t>
            </a:r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obiettivo del passaggio per il forno 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è fare in modo che le elevate temperature all’interno della camera riescano a far sì che il film si restringa attorno alle bottiglie in maniera ottimale.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5422CAC-A493-07A1-D955-3562913AF30F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Descrizione del sistema: il forno</a:t>
            </a:r>
          </a:p>
        </p:txBody>
      </p:sp>
    </p:spTree>
    <p:extLst>
      <p:ext uri="{BB962C8B-B14F-4D97-AF65-F5344CB8AC3E}">
        <p14:creationId xmlns:p14="http://schemas.microsoft.com/office/powerpoint/2010/main" val="66421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5FA529A-B808-3011-46D0-F46AAD9216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E42288DE-3678-5D20-5BC3-3777414A9B58}"/>
              </a:ext>
            </a:extLst>
          </p:cNvPr>
          <p:cNvGrpSpPr/>
          <p:nvPr/>
        </p:nvGrpSpPr>
        <p:grpSpPr>
          <a:xfrm>
            <a:off x="5929871" y="958979"/>
            <a:ext cx="6113354" cy="4789049"/>
            <a:chOff x="-486291" y="-612149"/>
            <a:chExt cx="11773005" cy="7072553"/>
          </a:xfrm>
        </p:grpSpPr>
        <p:grpSp>
          <p:nvGrpSpPr>
            <p:cNvPr id="5" name="Gruppo 4">
              <a:extLst>
                <a:ext uri="{FF2B5EF4-FFF2-40B4-BE49-F238E27FC236}">
                  <a16:creationId xmlns:a16="http://schemas.microsoft.com/office/drawing/2014/main" id="{52DB9028-ACF3-EB3A-457D-97B8CB52A08C}"/>
                </a:ext>
              </a:extLst>
            </p:cNvPr>
            <p:cNvGrpSpPr/>
            <p:nvPr/>
          </p:nvGrpSpPr>
          <p:grpSpPr>
            <a:xfrm>
              <a:off x="10324784" y="3190173"/>
              <a:ext cx="146342" cy="1430675"/>
              <a:chOff x="10324784" y="3190173"/>
              <a:chExt cx="146342" cy="1430675"/>
            </a:xfrm>
          </p:grpSpPr>
          <p:sp>
            <p:nvSpPr>
              <p:cNvPr id="69" name="Rettangolo 68">
                <a:extLst>
                  <a:ext uri="{FF2B5EF4-FFF2-40B4-BE49-F238E27FC236}">
                    <a16:creationId xmlns:a16="http://schemas.microsoft.com/office/drawing/2014/main" id="{BF1CA121-DA08-EE00-A201-7CB902079661}"/>
                  </a:ext>
                </a:extLst>
              </p:cNvPr>
              <p:cNvSpPr/>
              <p:nvPr/>
            </p:nvSpPr>
            <p:spPr>
              <a:xfrm>
                <a:off x="10324784" y="3190173"/>
                <a:ext cx="146342" cy="1430675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Rombo 69">
                <a:extLst>
                  <a:ext uri="{FF2B5EF4-FFF2-40B4-BE49-F238E27FC236}">
                    <a16:creationId xmlns:a16="http://schemas.microsoft.com/office/drawing/2014/main" id="{33B11524-6C10-E4F0-8EE4-9A2F298BB09B}"/>
                  </a:ext>
                </a:extLst>
              </p:cNvPr>
              <p:cNvSpPr/>
              <p:nvPr/>
            </p:nvSpPr>
            <p:spPr>
              <a:xfrm>
                <a:off x="10360292" y="3238079"/>
                <a:ext cx="79899" cy="7989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Rombo 70">
                <a:extLst>
                  <a:ext uri="{FF2B5EF4-FFF2-40B4-BE49-F238E27FC236}">
                    <a16:creationId xmlns:a16="http://schemas.microsoft.com/office/drawing/2014/main" id="{965F00ED-425D-0B1A-6872-AFF590726CD4}"/>
                  </a:ext>
                </a:extLst>
              </p:cNvPr>
              <p:cNvSpPr/>
              <p:nvPr/>
            </p:nvSpPr>
            <p:spPr>
              <a:xfrm>
                <a:off x="10382096" y="3260028"/>
                <a:ext cx="36000" cy="36000"/>
              </a:xfrm>
              <a:prstGeom prst="diamond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" name="Rettangolo con angoli arrotondati 5">
              <a:extLst>
                <a:ext uri="{FF2B5EF4-FFF2-40B4-BE49-F238E27FC236}">
                  <a16:creationId xmlns:a16="http://schemas.microsoft.com/office/drawing/2014/main" id="{98CFB599-462E-79B1-6DBB-9820347C753E}"/>
                </a:ext>
              </a:extLst>
            </p:cNvPr>
            <p:cNvSpPr/>
            <p:nvPr/>
          </p:nvSpPr>
          <p:spPr>
            <a:xfrm>
              <a:off x="101121" y="3825192"/>
              <a:ext cx="10651891" cy="861784"/>
            </a:xfrm>
            <a:prstGeom prst="roundRect">
              <a:avLst>
                <a:gd name="adj" fmla="val 49718"/>
              </a:avLst>
            </a:prstGeom>
            <a:pattFill prst="wdUpDiag">
              <a:fgClr>
                <a:schemeClr val="tx1"/>
              </a:fgClr>
              <a:bgClr>
                <a:schemeClr val="bg1"/>
              </a:bgClr>
            </a:patt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5D12F291-3981-3EEB-3DD3-AFD5261D500D}"/>
                </a:ext>
              </a:extLst>
            </p:cNvPr>
            <p:cNvSpPr/>
            <p:nvPr/>
          </p:nvSpPr>
          <p:spPr>
            <a:xfrm>
              <a:off x="256676" y="3980148"/>
              <a:ext cx="10359507" cy="558841"/>
            </a:xfrm>
            <a:prstGeom prst="roundRect">
              <a:avLst>
                <a:gd name="adj" fmla="val 4971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Ovale 7">
              <a:extLst>
                <a:ext uri="{FF2B5EF4-FFF2-40B4-BE49-F238E27FC236}">
                  <a16:creationId xmlns:a16="http://schemas.microsoft.com/office/drawing/2014/main" id="{8423D818-FD8C-7FCF-4391-09D70724ED36}"/>
                </a:ext>
              </a:extLst>
            </p:cNvPr>
            <p:cNvSpPr/>
            <p:nvPr/>
          </p:nvSpPr>
          <p:spPr>
            <a:xfrm>
              <a:off x="256677" y="3978140"/>
              <a:ext cx="641535" cy="55884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Ovale 8">
              <a:extLst>
                <a:ext uri="{FF2B5EF4-FFF2-40B4-BE49-F238E27FC236}">
                  <a16:creationId xmlns:a16="http://schemas.microsoft.com/office/drawing/2014/main" id="{A0088C87-107C-D9BB-91E5-0BF5FACE7572}"/>
                </a:ext>
              </a:extLst>
            </p:cNvPr>
            <p:cNvSpPr/>
            <p:nvPr/>
          </p:nvSpPr>
          <p:spPr>
            <a:xfrm>
              <a:off x="9973082" y="3978140"/>
              <a:ext cx="641535" cy="55884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Ovale 9">
              <a:extLst>
                <a:ext uri="{FF2B5EF4-FFF2-40B4-BE49-F238E27FC236}">
                  <a16:creationId xmlns:a16="http://schemas.microsoft.com/office/drawing/2014/main" id="{12E67577-37E9-8322-5852-FB59B70E0004}"/>
                </a:ext>
              </a:extLst>
            </p:cNvPr>
            <p:cNvSpPr/>
            <p:nvPr/>
          </p:nvSpPr>
          <p:spPr>
            <a:xfrm>
              <a:off x="501549" y="4189972"/>
              <a:ext cx="151791" cy="13222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52715F3E-D86C-AE6C-B28B-23761E38D9E7}"/>
                </a:ext>
              </a:extLst>
            </p:cNvPr>
            <p:cNvSpPr/>
            <p:nvPr/>
          </p:nvSpPr>
          <p:spPr>
            <a:xfrm>
              <a:off x="10217954" y="4189972"/>
              <a:ext cx="151791" cy="13222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Freccia a sinistra 80">
              <a:extLst>
                <a:ext uri="{FF2B5EF4-FFF2-40B4-BE49-F238E27FC236}">
                  <a16:creationId xmlns:a16="http://schemas.microsoft.com/office/drawing/2014/main" id="{8EA483A7-A56A-735C-0A8C-C52FB852214A}"/>
                </a:ext>
              </a:extLst>
            </p:cNvPr>
            <p:cNvSpPr/>
            <p:nvPr/>
          </p:nvSpPr>
          <p:spPr>
            <a:xfrm>
              <a:off x="542935" y="5314488"/>
              <a:ext cx="9610672" cy="1145916"/>
            </a:xfrm>
            <a:prstGeom prst="leftArrow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F2160DBE-2128-1252-3915-7296AEFAC12D}"/>
                </a:ext>
              </a:extLst>
            </p:cNvPr>
            <p:cNvGrpSpPr/>
            <p:nvPr/>
          </p:nvGrpSpPr>
          <p:grpSpPr>
            <a:xfrm>
              <a:off x="567234" y="2522789"/>
              <a:ext cx="1265536" cy="1353538"/>
              <a:chOff x="1263356" y="2271857"/>
              <a:chExt cx="1265536" cy="1353538"/>
            </a:xfrm>
          </p:grpSpPr>
          <p:pic>
            <p:nvPicPr>
              <p:cNvPr id="66" name="Elemento grafico 65" descr="Bottiglia d'acqua con riempimento a tinta unita">
                <a:extLst>
                  <a:ext uri="{FF2B5EF4-FFF2-40B4-BE49-F238E27FC236}">
                    <a16:creationId xmlns:a16="http://schemas.microsoft.com/office/drawing/2014/main" id="{87E01877-8E73-0AC1-0A8A-116FB64DC4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614492" y="2271857"/>
                <a:ext cx="914400" cy="1353538"/>
              </a:xfrm>
              <a:prstGeom prst="rect">
                <a:avLst/>
              </a:prstGeom>
            </p:spPr>
          </p:pic>
          <p:pic>
            <p:nvPicPr>
              <p:cNvPr id="67" name="Elemento grafico 66" descr="Bottiglia d'acqua con riempimento a tinta unita">
                <a:extLst>
                  <a:ext uri="{FF2B5EF4-FFF2-40B4-BE49-F238E27FC236}">
                    <a16:creationId xmlns:a16="http://schemas.microsoft.com/office/drawing/2014/main" id="{FC5157A0-2114-5FD8-7D2A-778329F2B0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263356" y="2271857"/>
                <a:ext cx="914400" cy="1353538"/>
              </a:xfrm>
              <a:prstGeom prst="rect">
                <a:avLst/>
              </a:prstGeom>
            </p:spPr>
          </p:pic>
          <p:sp>
            <p:nvSpPr>
              <p:cNvPr id="68" name="Rettangolo con angoli arrotondati 67">
                <a:extLst>
                  <a:ext uri="{FF2B5EF4-FFF2-40B4-BE49-F238E27FC236}">
                    <a16:creationId xmlns:a16="http://schemas.microsoft.com/office/drawing/2014/main" id="{2A86E23F-5A7B-9E80-1535-ECDC5FD4C755}"/>
                  </a:ext>
                </a:extLst>
              </p:cNvPr>
              <p:cNvSpPr/>
              <p:nvPr/>
            </p:nvSpPr>
            <p:spPr>
              <a:xfrm>
                <a:off x="1528945" y="2328574"/>
                <a:ext cx="730250" cy="1229793"/>
              </a:xfrm>
              <a:prstGeom prst="roundRect">
                <a:avLst/>
              </a:prstGeom>
              <a:solidFill>
                <a:srgbClr val="00B0F0">
                  <a:alpha val="30000"/>
                </a:srgbClr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75D983B8-7A6A-06FA-F63E-83B8345940CC}"/>
                </a:ext>
              </a:extLst>
            </p:cNvPr>
            <p:cNvGrpSpPr/>
            <p:nvPr/>
          </p:nvGrpSpPr>
          <p:grpSpPr>
            <a:xfrm>
              <a:off x="8993617" y="2387957"/>
              <a:ext cx="1265536" cy="1501527"/>
              <a:chOff x="9809255" y="2449542"/>
              <a:chExt cx="1265536" cy="1501527"/>
            </a:xfrm>
          </p:grpSpPr>
          <p:pic>
            <p:nvPicPr>
              <p:cNvPr id="63" name="Elemento grafico 62" descr="Bottiglia d'acqua con riempimento a tinta unita">
                <a:extLst>
                  <a:ext uri="{FF2B5EF4-FFF2-40B4-BE49-F238E27FC236}">
                    <a16:creationId xmlns:a16="http://schemas.microsoft.com/office/drawing/2014/main" id="{53D2D45C-4D93-B4A1-2E65-F4FAB049B8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9809255" y="2597531"/>
                <a:ext cx="914400" cy="1353538"/>
              </a:xfrm>
              <a:prstGeom prst="rect">
                <a:avLst/>
              </a:prstGeom>
            </p:spPr>
          </p:pic>
          <p:pic>
            <p:nvPicPr>
              <p:cNvPr id="64" name="Elemento grafico 63" descr="Bottiglia d'acqua con riempimento a tinta unita">
                <a:extLst>
                  <a:ext uri="{FF2B5EF4-FFF2-40B4-BE49-F238E27FC236}">
                    <a16:creationId xmlns:a16="http://schemas.microsoft.com/office/drawing/2014/main" id="{32308591-52ED-B906-3DF4-FD8F2ED298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0160391" y="2597531"/>
                <a:ext cx="914400" cy="1353538"/>
              </a:xfrm>
              <a:prstGeom prst="rect">
                <a:avLst/>
              </a:prstGeom>
            </p:spPr>
          </p:pic>
          <p:sp>
            <p:nvSpPr>
              <p:cNvPr id="65" name="Rettangolo con angoli arrotondati 64">
                <a:extLst>
                  <a:ext uri="{FF2B5EF4-FFF2-40B4-BE49-F238E27FC236}">
                    <a16:creationId xmlns:a16="http://schemas.microsoft.com/office/drawing/2014/main" id="{FF91215B-DEAC-7C27-869D-407AA4EBF93E}"/>
                  </a:ext>
                </a:extLst>
              </p:cNvPr>
              <p:cNvSpPr/>
              <p:nvPr/>
            </p:nvSpPr>
            <p:spPr>
              <a:xfrm>
                <a:off x="9910374" y="2449542"/>
                <a:ext cx="1095437" cy="1435228"/>
              </a:xfrm>
              <a:prstGeom prst="roundRect">
                <a:avLst/>
              </a:prstGeom>
              <a:solidFill>
                <a:srgbClr val="00B0F0">
                  <a:alpha val="29804"/>
                </a:srgbClr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43DD097A-3451-71D6-B385-1A72DB4A7F81}"/>
                </a:ext>
              </a:extLst>
            </p:cNvPr>
            <p:cNvSpPr txBox="1"/>
            <p:nvPr/>
          </p:nvSpPr>
          <p:spPr>
            <a:xfrm>
              <a:off x="3265315" y="5565452"/>
              <a:ext cx="4708174" cy="5908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000" b="1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Direzione del nastro</a:t>
              </a:r>
            </a:p>
          </p:txBody>
        </p:sp>
        <p:grpSp>
          <p:nvGrpSpPr>
            <p:cNvPr id="16" name="Gruppo 15">
              <a:extLst>
                <a:ext uri="{FF2B5EF4-FFF2-40B4-BE49-F238E27FC236}">
                  <a16:creationId xmlns:a16="http://schemas.microsoft.com/office/drawing/2014/main" id="{7D0A2B88-5237-5865-5C1E-2EC84784C96A}"/>
                </a:ext>
              </a:extLst>
            </p:cNvPr>
            <p:cNvGrpSpPr/>
            <p:nvPr/>
          </p:nvGrpSpPr>
          <p:grpSpPr>
            <a:xfrm>
              <a:off x="6503993" y="2332289"/>
              <a:ext cx="1265536" cy="1564518"/>
              <a:chOff x="7200115" y="2081357"/>
              <a:chExt cx="1265536" cy="1564518"/>
            </a:xfrm>
          </p:grpSpPr>
          <p:pic>
            <p:nvPicPr>
              <p:cNvPr id="56" name="Elemento grafico 55" descr="Bottiglia d'acqua con riempimento a tinta unita">
                <a:extLst>
                  <a:ext uri="{FF2B5EF4-FFF2-40B4-BE49-F238E27FC236}">
                    <a16:creationId xmlns:a16="http://schemas.microsoft.com/office/drawing/2014/main" id="{C5C27667-0FA7-2358-59A2-5F49709BBE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7200115" y="2292337"/>
                <a:ext cx="914400" cy="1353538"/>
              </a:xfrm>
              <a:prstGeom prst="rect">
                <a:avLst/>
              </a:prstGeom>
            </p:spPr>
          </p:pic>
          <p:pic>
            <p:nvPicPr>
              <p:cNvPr id="57" name="Elemento grafico 56" descr="Bottiglia d'acqua con riempimento a tinta unita">
                <a:extLst>
                  <a:ext uri="{FF2B5EF4-FFF2-40B4-BE49-F238E27FC236}">
                    <a16:creationId xmlns:a16="http://schemas.microsoft.com/office/drawing/2014/main" id="{DCF5C7F4-4134-3B17-999D-BB9B937145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7551251" y="2292337"/>
                <a:ext cx="914400" cy="1353538"/>
              </a:xfrm>
              <a:prstGeom prst="rect">
                <a:avLst/>
              </a:prstGeom>
            </p:spPr>
          </p:pic>
          <p:sp>
            <p:nvSpPr>
              <p:cNvPr id="58" name="Rettangolo con angoli arrotondati 57">
                <a:extLst>
                  <a:ext uri="{FF2B5EF4-FFF2-40B4-BE49-F238E27FC236}">
                    <a16:creationId xmlns:a16="http://schemas.microsoft.com/office/drawing/2014/main" id="{C09E7310-1EB7-6EC1-1F55-EFCB2E7D3F77}"/>
                  </a:ext>
                </a:extLst>
              </p:cNvPr>
              <p:cNvSpPr/>
              <p:nvPr/>
            </p:nvSpPr>
            <p:spPr>
              <a:xfrm>
                <a:off x="7385127" y="2285014"/>
                <a:ext cx="877561" cy="1287238"/>
              </a:xfrm>
              <a:prstGeom prst="roundRect">
                <a:avLst/>
              </a:prstGeom>
              <a:solidFill>
                <a:schemeClr val="bg1">
                  <a:lumMod val="75000"/>
                  <a:alpha val="29804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9" name="Connettore curvo 127">
                <a:extLst>
                  <a:ext uri="{FF2B5EF4-FFF2-40B4-BE49-F238E27FC236}">
                    <a16:creationId xmlns:a16="http://schemas.microsoft.com/office/drawing/2014/main" id="{4146A51E-CC59-3C21-8341-4987126716D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286190" y="2143815"/>
                <a:ext cx="292570" cy="168371"/>
              </a:xfrm>
              <a:prstGeom prst="curvedConnector3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ttore curvo 128">
                <a:extLst>
                  <a:ext uri="{FF2B5EF4-FFF2-40B4-BE49-F238E27FC236}">
                    <a16:creationId xmlns:a16="http://schemas.microsoft.com/office/drawing/2014/main" id="{DCE3B01B-1FCB-7C1B-9BEE-0B9F3E18ABE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552318" y="2192524"/>
                <a:ext cx="296357" cy="74739"/>
              </a:xfrm>
              <a:prstGeom prst="curvedConnector3">
                <a:avLst>
                  <a:gd name="adj1" fmla="val 50001"/>
                </a:avLst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ttore curvo 129">
                <a:extLst>
                  <a:ext uri="{FF2B5EF4-FFF2-40B4-BE49-F238E27FC236}">
                    <a16:creationId xmlns:a16="http://schemas.microsoft.com/office/drawing/2014/main" id="{6C0F9907-A9F6-78F0-A871-37155E27927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7782114" y="2196053"/>
                <a:ext cx="296357" cy="74739"/>
              </a:xfrm>
              <a:prstGeom prst="curvedConnector3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Connettore curvo 130">
                <a:extLst>
                  <a:ext uri="{FF2B5EF4-FFF2-40B4-BE49-F238E27FC236}">
                    <a16:creationId xmlns:a16="http://schemas.microsoft.com/office/drawing/2014/main" id="{B408EE2F-2BF2-E58E-3E5D-8B81B5C36F7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028429" y="2143456"/>
                <a:ext cx="292570" cy="168371"/>
              </a:xfrm>
              <a:prstGeom prst="curvedConnector3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4D3D8109-6E6A-3D79-24AE-6A512509453F}"/>
                </a:ext>
              </a:extLst>
            </p:cNvPr>
            <p:cNvGrpSpPr/>
            <p:nvPr/>
          </p:nvGrpSpPr>
          <p:grpSpPr>
            <a:xfrm>
              <a:off x="3132372" y="2319129"/>
              <a:ext cx="1265536" cy="1564518"/>
              <a:chOff x="3828494" y="2068197"/>
              <a:chExt cx="1265536" cy="1564518"/>
            </a:xfrm>
          </p:grpSpPr>
          <p:pic>
            <p:nvPicPr>
              <p:cNvPr id="49" name="Elemento grafico 48" descr="Bottiglia d'acqua con riempimento a tinta unita">
                <a:extLst>
                  <a:ext uri="{FF2B5EF4-FFF2-40B4-BE49-F238E27FC236}">
                    <a16:creationId xmlns:a16="http://schemas.microsoft.com/office/drawing/2014/main" id="{AC33D03A-5611-4640-6A15-3EA23A24DB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3828494" y="2279177"/>
                <a:ext cx="914400" cy="1353538"/>
              </a:xfrm>
              <a:prstGeom prst="rect">
                <a:avLst/>
              </a:prstGeom>
            </p:spPr>
          </p:pic>
          <p:pic>
            <p:nvPicPr>
              <p:cNvPr id="50" name="Elemento grafico 49" descr="Bottiglia d'acqua con riempimento a tinta unita">
                <a:extLst>
                  <a:ext uri="{FF2B5EF4-FFF2-40B4-BE49-F238E27FC236}">
                    <a16:creationId xmlns:a16="http://schemas.microsoft.com/office/drawing/2014/main" id="{F56F00F3-39EC-42AE-7B33-592E40CB24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4179630" y="2279177"/>
                <a:ext cx="914400" cy="1353538"/>
              </a:xfrm>
              <a:prstGeom prst="rect">
                <a:avLst/>
              </a:prstGeom>
            </p:spPr>
          </p:pic>
          <p:sp>
            <p:nvSpPr>
              <p:cNvPr id="51" name="Rettangolo con angoli arrotondati 50">
                <a:extLst>
                  <a:ext uri="{FF2B5EF4-FFF2-40B4-BE49-F238E27FC236}">
                    <a16:creationId xmlns:a16="http://schemas.microsoft.com/office/drawing/2014/main" id="{026F49AF-20DC-444A-4BCA-8148F43D13A4}"/>
                  </a:ext>
                </a:extLst>
              </p:cNvPr>
              <p:cNvSpPr/>
              <p:nvPr/>
            </p:nvSpPr>
            <p:spPr>
              <a:xfrm>
                <a:off x="4077167" y="2328574"/>
                <a:ext cx="766478" cy="1230518"/>
              </a:xfrm>
              <a:prstGeom prst="roundRect">
                <a:avLst/>
              </a:prstGeom>
              <a:solidFill>
                <a:schemeClr val="bg1">
                  <a:lumMod val="75000"/>
                  <a:alpha val="29804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2" name="Connettore curvo 120">
                <a:extLst>
                  <a:ext uri="{FF2B5EF4-FFF2-40B4-BE49-F238E27FC236}">
                    <a16:creationId xmlns:a16="http://schemas.microsoft.com/office/drawing/2014/main" id="{03657ADF-DDA4-D636-DDBA-EF8726BC835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914569" y="2130655"/>
                <a:ext cx="292570" cy="168371"/>
              </a:xfrm>
              <a:prstGeom prst="curvedConnector3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nettore curvo 121">
                <a:extLst>
                  <a:ext uri="{FF2B5EF4-FFF2-40B4-BE49-F238E27FC236}">
                    <a16:creationId xmlns:a16="http://schemas.microsoft.com/office/drawing/2014/main" id="{6556EE65-FDBD-1EF9-D396-43B15EE3062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4180697" y="2179364"/>
                <a:ext cx="296357" cy="74739"/>
              </a:xfrm>
              <a:prstGeom prst="curvedConnector3">
                <a:avLst>
                  <a:gd name="adj1" fmla="val 50001"/>
                </a:avLst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nettore curvo 122">
                <a:extLst>
                  <a:ext uri="{FF2B5EF4-FFF2-40B4-BE49-F238E27FC236}">
                    <a16:creationId xmlns:a16="http://schemas.microsoft.com/office/drawing/2014/main" id="{1F0FCBC5-A4AB-ADF5-5D2C-488076673E1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4410493" y="2182893"/>
                <a:ext cx="296357" cy="74739"/>
              </a:xfrm>
              <a:prstGeom prst="curvedConnector3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ttore curvo 123">
                <a:extLst>
                  <a:ext uri="{FF2B5EF4-FFF2-40B4-BE49-F238E27FC236}">
                    <a16:creationId xmlns:a16="http://schemas.microsoft.com/office/drawing/2014/main" id="{D70A71AB-BDCE-20F9-45E3-0B2E61D19958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4656808" y="2130296"/>
                <a:ext cx="292570" cy="168371"/>
              </a:xfrm>
              <a:prstGeom prst="curvedConnector3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D87A1971-3699-F50D-C19B-387883A13B96}"/>
                </a:ext>
              </a:extLst>
            </p:cNvPr>
            <p:cNvGrpSpPr/>
            <p:nvPr/>
          </p:nvGrpSpPr>
          <p:grpSpPr>
            <a:xfrm>
              <a:off x="1772402" y="587827"/>
              <a:ext cx="7244477" cy="3237366"/>
              <a:chOff x="2468521" y="336895"/>
              <a:chExt cx="7244477" cy="3237366"/>
            </a:xfrm>
          </p:grpSpPr>
          <p:sp>
            <p:nvSpPr>
              <p:cNvPr id="31" name="Rettangolo 30">
                <a:extLst>
                  <a:ext uri="{FF2B5EF4-FFF2-40B4-BE49-F238E27FC236}">
                    <a16:creationId xmlns:a16="http://schemas.microsoft.com/office/drawing/2014/main" id="{7EAD36E5-2B2F-1B31-33BE-66B13189A07C}"/>
                  </a:ext>
                </a:extLst>
              </p:cNvPr>
              <p:cNvSpPr/>
              <p:nvPr/>
            </p:nvSpPr>
            <p:spPr>
              <a:xfrm>
                <a:off x="2468521" y="886480"/>
                <a:ext cx="7244477" cy="2687781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Rettangolo 31">
                <a:extLst>
                  <a:ext uri="{FF2B5EF4-FFF2-40B4-BE49-F238E27FC236}">
                    <a16:creationId xmlns:a16="http://schemas.microsoft.com/office/drawing/2014/main" id="{06AE29F7-D84C-AA40-E4D8-0BCA94478FCB}"/>
                  </a:ext>
                </a:extLst>
              </p:cNvPr>
              <p:cNvSpPr/>
              <p:nvPr/>
            </p:nvSpPr>
            <p:spPr>
              <a:xfrm>
                <a:off x="9611876" y="1821083"/>
                <a:ext cx="101119" cy="1752174"/>
              </a:xfrm>
              <a:prstGeom prst="rect">
                <a:avLst/>
              </a:prstGeom>
              <a:pattFill prst="dkUpDiag">
                <a:fgClr>
                  <a:srgbClr val="000000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Rettangolo 32">
                <a:extLst>
                  <a:ext uri="{FF2B5EF4-FFF2-40B4-BE49-F238E27FC236}">
                    <a16:creationId xmlns:a16="http://schemas.microsoft.com/office/drawing/2014/main" id="{FF9E357F-1A34-0C2E-6191-C8255E01885E}"/>
                  </a:ext>
                </a:extLst>
              </p:cNvPr>
              <p:cNvSpPr/>
              <p:nvPr/>
            </p:nvSpPr>
            <p:spPr>
              <a:xfrm>
                <a:off x="2468521" y="1821083"/>
                <a:ext cx="101119" cy="1752174"/>
              </a:xfrm>
              <a:prstGeom prst="rect">
                <a:avLst/>
              </a:prstGeom>
              <a:pattFill prst="dkUpDiag">
                <a:fgClr>
                  <a:srgbClr val="000000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4" name="Gruppo 33">
                <a:extLst>
                  <a:ext uri="{FF2B5EF4-FFF2-40B4-BE49-F238E27FC236}">
                    <a16:creationId xmlns:a16="http://schemas.microsoft.com/office/drawing/2014/main" id="{4E7F385B-F4B5-3B76-7C6F-08299603EC9F}"/>
                  </a:ext>
                </a:extLst>
              </p:cNvPr>
              <p:cNvGrpSpPr/>
              <p:nvPr/>
            </p:nvGrpSpPr>
            <p:grpSpPr>
              <a:xfrm>
                <a:off x="5152401" y="336895"/>
                <a:ext cx="459458" cy="549042"/>
                <a:chOff x="2795899" y="5364078"/>
                <a:chExt cx="459458" cy="796577"/>
              </a:xfrm>
            </p:grpSpPr>
            <p:sp>
              <p:nvSpPr>
                <p:cNvPr id="47" name="Ovale 46">
                  <a:extLst>
                    <a:ext uri="{FF2B5EF4-FFF2-40B4-BE49-F238E27FC236}">
                      <a16:creationId xmlns:a16="http://schemas.microsoft.com/office/drawing/2014/main" id="{F1649F9E-29CE-FB73-DBF0-4F266656709C}"/>
                    </a:ext>
                  </a:extLst>
                </p:cNvPr>
                <p:cNvSpPr/>
                <p:nvPr/>
              </p:nvSpPr>
              <p:spPr>
                <a:xfrm>
                  <a:off x="2795899" y="5364078"/>
                  <a:ext cx="459458" cy="459458"/>
                </a:xfrm>
                <a:prstGeom prst="ellipse">
                  <a:avLst/>
                </a:prstGeom>
                <a:pattFill prst="narVert">
                  <a:fgClr>
                    <a:schemeClr val="tx1"/>
                  </a:fgClr>
                  <a:bgClr>
                    <a:schemeClr val="bg1"/>
                  </a:bgClr>
                </a:patt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Rettangolo 47">
                  <a:extLst>
                    <a:ext uri="{FF2B5EF4-FFF2-40B4-BE49-F238E27FC236}">
                      <a16:creationId xmlns:a16="http://schemas.microsoft.com/office/drawing/2014/main" id="{FF047F61-1577-3F28-CEC7-8FBE2E6AFAFC}"/>
                    </a:ext>
                  </a:extLst>
                </p:cNvPr>
                <p:cNvSpPr/>
                <p:nvPr/>
              </p:nvSpPr>
              <p:spPr>
                <a:xfrm>
                  <a:off x="2795899" y="5609255"/>
                  <a:ext cx="459457" cy="551400"/>
                </a:xfrm>
                <a:prstGeom prst="rect">
                  <a:avLst/>
                </a:prstGeom>
                <a:pattFill prst="narVert">
                  <a:fgClr>
                    <a:schemeClr val="tx1"/>
                  </a:fgClr>
                  <a:bgClr>
                    <a:schemeClr val="bg1"/>
                  </a:bgClr>
                </a:patt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35" name="Gruppo 34">
                <a:extLst>
                  <a:ext uri="{FF2B5EF4-FFF2-40B4-BE49-F238E27FC236}">
                    <a16:creationId xmlns:a16="http://schemas.microsoft.com/office/drawing/2014/main" id="{93DDC36D-A69A-38F5-9E55-FFCB53A08C83}"/>
                  </a:ext>
                </a:extLst>
              </p:cNvPr>
              <p:cNvGrpSpPr/>
              <p:nvPr/>
            </p:nvGrpSpPr>
            <p:grpSpPr>
              <a:xfrm>
                <a:off x="2973081" y="336895"/>
                <a:ext cx="459458" cy="549042"/>
                <a:chOff x="2795899" y="5364078"/>
                <a:chExt cx="459458" cy="796577"/>
              </a:xfrm>
            </p:grpSpPr>
            <p:sp>
              <p:nvSpPr>
                <p:cNvPr id="45" name="Ovale 44">
                  <a:extLst>
                    <a:ext uri="{FF2B5EF4-FFF2-40B4-BE49-F238E27FC236}">
                      <a16:creationId xmlns:a16="http://schemas.microsoft.com/office/drawing/2014/main" id="{9FF2EE55-CA3F-C730-14BB-82F832963CE2}"/>
                    </a:ext>
                  </a:extLst>
                </p:cNvPr>
                <p:cNvSpPr/>
                <p:nvPr/>
              </p:nvSpPr>
              <p:spPr>
                <a:xfrm>
                  <a:off x="2795899" y="5364078"/>
                  <a:ext cx="459458" cy="459458"/>
                </a:xfrm>
                <a:prstGeom prst="ellipse">
                  <a:avLst/>
                </a:prstGeom>
                <a:pattFill prst="narVert">
                  <a:fgClr>
                    <a:schemeClr val="tx1"/>
                  </a:fgClr>
                  <a:bgClr>
                    <a:schemeClr val="bg1"/>
                  </a:bgClr>
                </a:patt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6" name="Rettangolo 45">
                  <a:extLst>
                    <a:ext uri="{FF2B5EF4-FFF2-40B4-BE49-F238E27FC236}">
                      <a16:creationId xmlns:a16="http://schemas.microsoft.com/office/drawing/2014/main" id="{1F6F8387-4E47-103B-76A4-983426093488}"/>
                    </a:ext>
                  </a:extLst>
                </p:cNvPr>
                <p:cNvSpPr/>
                <p:nvPr/>
              </p:nvSpPr>
              <p:spPr>
                <a:xfrm>
                  <a:off x="2795899" y="5609255"/>
                  <a:ext cx="459457" cy="551400"/>
                </a:xfrm>
                <a:prstGeom prst="rect">
                  <a:avLst/>
                </a:prstGeom>
                <a:pattFill prst="narVert">
                  <a:fgClr>
                    <a:schemeClr val="tx1"/>
                  </a:fgClr>
                  <a:bgClr>
                    <a:schemeClr val="bg1"/>
                  </a:bgClr>
                </a:patt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36" name="Gruppo 35">
                <a:extLst>
                  <a:ext uri="{FF2B5EF4-FFF2-40B4-BE49-F238E27FC236}">
                    <a16:creationId xmlns:a16="http://schemas.microsoft.com/office/drawing/2014/main" id="{4AD3ACBC-0A66-EED3-4757-9C1E6DEF8304}"/>
                  </a:ext>
                </a:extLst>
              </p:cNvPr>
              <p:cNvGrpSpPr/>
              <p:nvPr/>
            </p:nvGrpSpPr>
            <p:grpSpPr>
              <a:xfrm>
                <a:off x="8778520" y="336895"/>
                <a:ext cx="459458" cy="549042"/>
                <a:chOff x="2795899" y="5364078"/>
                <a:chExt cx="459458" cy="796577"/>
              </a:xfrm>
            </p:grpSpPr>
            <p:sp>
              <p:nvSpPr>
                <p:cNvPr id="43" name="Ovale 42">
                  <a:extLst>
                    <a:ext uri="{FF2B5EF4-FFF2-40B4-BE49-F238E27FC236}">
                      <a16:creationId xmlns:a16="http://schemas.microsoft.com/office/drawing/2014/main" id="{581C1F12-BC0A-6224-0F47-0B0C47E7582E}"/>
                    </a:ext>
                  </a:extLst>
                </p:cNvPr>
                <p:cNvSpPr/>
                <p:nvPr/>
              </p:nvSpPr>
              <p:spPr>
                <a:xfrm>
                  <a:off x="2795899" y="5364078"/>
                  <a:ext cx="459458" cy="459458"/>
                </a:xfrm>
                <a:prstGeom prst="ellipse">
                  <a:avLst/>
                </a:prstGeom>
                <a:pattFill prst="narVert">
                  <a:fgClr>
                    <a:schemeClr val="tx1"/>
                  </a:fgClr>
                  <a:bgClr>
                    <a:schemeClr val="bg1"/>
                  </a:bgClr>
                </a:patt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Rettangolo 43">
                  <a:extLst>
                    <a:ext uri="{FF2B5EF4-FFF2-40B4-BE49-F238E27FC236}">
                      <a16:creationId xmlns:a16="http://schemas.microsoft.com/office/drawing/2014/main" id="{3DFEDD2F-E1FD-8C34-CFFB-177E4E2728F5}"/>
                    </a:ext>
                  </a:extLst>
                </p:cNvPr>
                <p:cNvSpPr/>
                <p:nvPr/>
              </p:nvSpPr>
              <p:spPr>
                <a:xfrm>
                  <a:off x="2795899" y="5609255"/>
                  <a:ext cx="459457" cy="551400"/>
                </a:xfrm>
                <a:prstGeom prst="rect">
                  <a:avLst/>
                </a:prstGeom>
                <a:pattFill prst="narVert">
                  <a:fgClr>
                    <a:schemeClr val="tx1"/>
                  </a:fgClr>
                  <a:bgClr>
                    <a:schemeClr val="bg1"/>
                  </a:bgClr>
                </a:patt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37" name="Gruppo 36">
                <a:extLst>
                  <a:ext uri="{FF2B5EF4-FFF2-40B4-BE49-F238E27FC236}">
                    <a16:creationId xmlns:a16="http://schemas.microsoft.com/office/drawing/2014/main" id="{D16011C0-9158-16DE-DE91-DA69CFDB45B1}"/>
                  </a:ext>
                </a:extLst>
              </p:cNvPr>
              <p:cNvGrpSpPr/>
              <p:nvPr/>
            </p:nvGrpSpPr>
            <p:grpSpPr>
              <a:xfrm>
                <a:off x="6599200" y="336895"/>
                <a:ext cx="459458" cy="549042"/>
                <a:chOff x="2795899" y="5364078"/>
                <a:chExt cx="459458" cy="796577"/>
              </a:xfrm>
            </p:grpSpPr>
            <p:sp>
              <p:nvSpPr>
                <p:cNvPr id="41" name="Ovale 40">
                  <a:extLst>
                    <a:ext uri="{FF2B5EF4-FFF2-40B4-BE49-F238E27FC236}">
                      <a16:creationId xmlns:a16="http://schemas.microsoft.com/office/drawing/2014/main" id="{3847B4BC-C753-D097-653A-171A2B5E85A2}"/>
                    </a:ext>
                  </a:extLst>
                </p:cNvPr>
                <p:cNvSpPr/>
                <p:nvPr/>
              </p:nvSpPr>
              <p:spPr>
                <a:xfrm>
                  <a:off x="2795899" y="5364078"/>
                  <a:ext cx="459458" cy="459458"/>
                </a:xfrm>
                <a:prstGeom prst="ellipse">
                  <a:avLst/>
                </a:prstGeom>
                <a:pattFill prst="narVert">
                  <a:fgClr>
                    <a:schemeClr val="tx1"/>
                  </a:fgClr>
                  <a:bgClr>
                    <a:schemeClr val="bg1"/>
                  </a:bgClr>
                </a:patt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Rettangolo 41">
                  <a:extLst>
                    <a:ext uri="{FF2B5EF4-FFF2-40B4-BE49-F238E27FC236}">
                      <a16:creationId xmlns:a16="http://schemas.microsoft.com/office/drawing/2014/main" id="{D6E8B1D9-0E08-7569-D8CF-98B992C84A4E}"/>
                    </a:ext>
                  </a:extLst>
                </p:cNvPr>
                <p:cNvSpPr/>
                <p:nvPr/>
              </p:nvSpPr>
              <p:spPr>
                <a:xfrm>
                  <a:off x="2795899" y="5609255"/>
                  <a:ext cx="459457" cy="551400"/>
                </a:xfrm>
                <a:prstGeom prst="rect">
                  <a:avLst/>
                </a:prstGeom>
                <a:pattFill prst="narVert">
                  <a:fgClr>
                    <a:schemeClr val="tx1"/>
                  </a:fgClr>
                  <a:bgClr>
                    <a:schemeClr val="bg1"/>
                  </a:bgClr>
                </a:patt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38" name="Connettore diritto 106">
                <a:extLst>
                  <a:ext uri="{FF2B5EF4-FFF2-40B4-BE49-F238E27FC236}">
                    <a16:creationId xmlns:a16="http://schemas.microsoft.com/office/drawing/2014/main" id="{AD030A80-417B-1733-508A-906FA8DEC2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84310" y="884889"/>
                <a:ext cx="0" cy="2685504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CasellaDiTesto 38">
                <a:extLst>
                  <a:ext uri="{FF2B5EF4-FFF2-40B4-BE49-F238E27FC236}">
                    <a16:creationId xmlns:a16="http://schemas.microsoft.com/office/drawing/2014/main" id="{DEB1ACD7-AB39-0A36-A591-BE0C00F7D280}"/>
                  </a:ext>
                </a:extLst>
              </p:cNvPr>
              <p:cNvSpPr txBox="1"/>
              <p:nvPr/>
            </p:nvSpPr>
            <p:spPr>
              <a:xfrm>
                <a:off x="7145761" y="836941"/>
                <a:ext cx="1676879" cy="5454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b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Zona 1</a:t>
                </a:r>
              </a:p>
            </p:txBody>
          </p:sp>
          <p:sp>
            <p:nvSpPr>
              <p:cNvPr id="40" name="CasellaDiTesto 39">
                <a:extLst>
                  <a:ext uri="{FF2B5EF4-FFF2-40B4-BE49-F238E27FC236}">
                    <a16:creationId xmlns:a16="http://schemas.microsoft.com/office/drawing/2014/main" id="{888C973B-3FA6-38E6-E904-E02CB460137D}"/>
                  </a:ext>
                </a:extLst>
              </p:cNvPr>
              <p:cNvSpPr txBox="1"/>
              <p:nvPr/>
            </p:nvSpPr>
            <p:spPr>
              <a:xfrm>
                <a:off x="3480708" y="834246"/>
                <a:ext cx="1676879" cy="5454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b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Zona 2</a:t>
                </a:r>
              </a:p>
            </p:txBody>
          </p:sp>
        </p:grpSp>
        <p:sp>
          <p:nvSpPr>
            <p:cNvPr id="19" name="CasellaDiTesto 18">
              <a:extLst>
                <a:ext uri="{FF2B5EF4-FFF2-40B4-BE49-F238E27FC236}">
                  <a16:creationId xmlns:a16="http://schemas.microsoft.com/office/drawing/2014/main" id="{C0336816-1F1D-89DD-4C4F-0E0E13BC565C}"/>
                </a:ext>
              </a:extLst>
            </p:cNvPr>
            <p:cNvSpPr txBox="1"/>
            <p:nvPr/>
          </p:nvSpPr>
          <p:spPr>
            <a:xfrm>
              <a:off x="7004373" y="4869048"/>
              <a:ext cx="4282341" cy="590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Nastro trasportatore</a:t>
              </a:r>
            </a:p>
          </p:txBody>
        </p:sp>
        <p:cxnSp>
          <p:nvCxnSpPr>
            <p:cNvPr id="20" name="Connettore 2 19">
              <a:extLst>
                <a:ext uri="{FF2B5EF4-FFF2-40B4-BE49-F238E27FC236}">
                  <a16:creationId xmlns:a16="http://schemas.microsoft.com/office/drawing/2014/main" id="{C6C32426-D95F-3E07-C130-6396AF0C2E12}"/>
                </a:ext>
              </a:extLst>
            </p:cNvPr>
            <p:cNvCxnSpPr>
              <a:cxnSpLocks/>
            </p:cNvCxnSpPr>
            <p:nvPr/>
          </p:nvCxnSpPr>
          <p:spPr>
            <a:xfrm>
              <a:off x="6652166" y="4669688"/>
              <a:ext cx="366487" cy="39871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0B0847CF-4D76-AA2D-19A0-17AFA1D4AA2B}"/>
                </a:ext>
              </a:extLst>
            </p:cNvPr>
            <p:cNvSpPr txBox="1"/>
            <p:nvPr/>
          </p:nvSpPr>
          <p:spPr>
            <a:xfrm>
              <a:off x="3476367" y="-587152"/>
              <a:ext cx="2195934" cy="104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Cavità del forno</a:t>
              </a:r>
            </a:p>
          </p:txBody>
        </p:sp>
        <p:cxnSp>
          <p:nvCxnSpPr>
            <p:cNvPr id="22" name="Connettore 2 21">
              <a:extLst>
                <a:ext uri="{FF2B5EF4-FFF2-40B4-BE49-F238E27FC236}">
                  <a16:creationId xmlns:a16="http://schemas.microsoft.com/office/drawing/2014/main" id="{FC667FD9-E2EB-BC3D-04AD-EB4956E5493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79195" y="355863"/>
              <a:ext cx="370962" cy="13023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36B51D28-AA95-1F04-E8E2-833C02F73738}"/>
                </a:ext>
              </a:extLst>
            </p:cNvPr>
            <p:cNvSpPr txBox="1"/>
            <p:nvPr/>
          </p:nvSpPr>
          <p:spPr>
            <a:xfrm>
              <a:off x="6294812" y="-612149"/>
              <a:ext cx="2535928" cy="5908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Ventilatori</a:t>
              </a:r>
            </a:p>
          </p:txBody>
        </p:sp>
        <p:cxnSp>
          <p:nvCxnSpPr>
            <p:cNvPr id="24" name="Connettore 2 23">
              <a:extLst>
                <a:ext uri="{FF2B5EF4-FFF2-40B4-BE49-F238E27FC236}">
                  <a16:creationId xmlns:a16="http://schemas.microsoft.com/office/drawing/2014/main" id="{1F05DAE2-C306-6041-F884-FB9B9CFA5013}"/>
                </a:ext>
              </a:extLst>
            </p:cNvPr>
            <p:cNvCxnSpPr>
              <a:cxnSpLocks/>
              <a:stCxn id="42" idx="0"/>
              <a:endCxn id="23" idx="2"/>
            </p:cNvCxnSpPr>
            <p:nvPr/>
          </p:nvCxnSpPr>
          <p:spPr>
            <a:xfrm flipV="1">
              <a:off x="6132811" y="-21259"/>
              <a:ext cx="1429965" cy="77807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030BB31F-6D37-92B5-2253-5163701C0848}"/>
                </a:ext>
              </a:extLst>
            </p:cNvPr>
            <p:cNvSpPr txBox="1"/>
            <p:nvPr/>
          </p:nvSpPr>
          <p:spPr>
            <a:xfrm>
              <a:off x="-486291" y="1024987"/>
              <a:ext cx="2113308" cy="104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Pacco di bottiglie</a:t>
              </a:r>
            </a:p>
          </p:txBody>
        </p:sp>
        <p:cxnSp>
          <p:nvCxnSpPr>
            <p:cNvPr id="26" name="Connettore 2 25">
              <a:extLst>
                <a:ext uri="{FF2B5EF4-FFF2-40B4-BE49-F238E27FC236}">
                  <a16:creationId xmlns:a16="http://schemas.microsoft.com/office/drawing/2014/main" id="{05B4FC13-1B8C-7171-21E8-665B5436132C}"/>
                </a:ext>
              </a:extLst>
            </p:cNvPr>
            <p:cNvCxnSpPr>
              <a:cxnSpLocks/>
              <a:stCxn id="68" idx="0"/>
              <a:endCxn id="25" idx="2"/>
            </p:cNvCxnSpPr>
            <p:nvPr/>
          </p:nvCxnSpPr>
          <p:spPr>
            <a:xfrm flipH="1" flipV="1">
              <a:off x="570364" y="2070405"/>
              <a:ext cx="627584" cy="5091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Freccia a inversione 26">
              <a:extLst>
                <a:ext uri="{FF2B5EF4-FFF2-40B4-BE49-F238E27FC236}">
                  <a16:creationId xmlns:a16="http://schemas.microsoft.com/office/drawing/2014/main" id="{80EFCF84-25A3-5AD9-DDC0-2EACDC7B7E43}"/>
                </a:ext>
              </a:extLst>
            </p:cNvPr>
            <p:cNvSpPr/>
            <p:nvPr/>
          </p:nvSpPr>
          <p:spPr>
            <a:xfrm rot="10800000">
              <a:off x="2168402" y="1284123"/>
              <a:ext cx="437750" cy="2352669"/>
            </a:xfrm>
            <a:prstGeom prst="uturnArrow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Freccia a inversione 27">
              <a:extLst>
                <a:ext uri="{FF2B5EF4-FFF2-40B4-BE49-F238E27FC236}">
                  <a16:creationId xmlns:a16="http://schemas.microsoft.com/office/drawing/2014/main" id="{E2A94DD5-8063-B36E-1D8D-708F31332B1E}"/>
                </a:ext>
              </a:extLst>
            </p:cNvPr>
            <p:cNvSpPr/>
            <p:nvPr/>
          </p:nvSpPr>
          <p:spPr>
            <a:xfrm rot="10800000">
              <a:off x="4333261" y="1284123"/>
              <a:ext cx="437750" cy="2352669"/>
            </a:xfrm>
            <a:prstGeom prst="uturnArrow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Freccia a inversione 28">
              <a:extLst>
                <a:ext uri="{FF2B5EF4-FFF2-40B4-BE49-F238E27FC236}">
                  <a16:creationId xmlns:a16="http://schemas.microsoft.com/office/drawing/2014/main" id="{17766C89-2CE8-324A-5855-D6D587877E64}"/>
                </a:ext>
              </a:extLst>
            </p:cNvPr>
            <p:cNvSpPr/>
            <p:nvPr/>
          </p:nvSpPr>
          <p:spPr>
            <a:xfrm rot="10800000">
              <a:off x="5755891" y="1284123"/>
              <a:ext cx="437750" cy="2352669"/>
            </a:xfrm>
            <a:prstGeom prst="uturnArrow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Freccia a inversione 29">
              <a:extLst>
                <a:ext uri="{FF2B5EF4-FFF2-40B4-BE49-F238E27FC236}">
                  <a16:creationId xmlns:a16="http://schemas.microsoft.com/office/drawing/2014/main" id="{E7EEAF04-E7D8-69EC-9A08-480A2862CD20}"/>
                </a:ext>
              </a:extLst>
            </p:cNvPr>
            <p:cNvSpPr/>
            <p:nvPr/>
          </p:nvSpPr>
          <p:spPr>
            <a:xfrm rot="10800000">
              <a:off x="7973489" y="1313723"/>
              <a:ext cx="437750" cy="2352669"/>
            </a:xfrm>
            <a:prstGeom prst="uturnArrow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4" name="CasellaDiTesto 73">
            <a:extLst>
              <a:ext uri="{FF2B5EF4-FFF2-40B4-BE49-F238E27FC236}">
                <a16:creationId xmlns:a16="http://schemas.microsoft.com/office/drawing/2014/main" id="{FD961DCC-BC03-02A0-2FA1-221838B40230}"/>
              </a:ext>
            </a:extLst>
          </p:cNvPr>
          <p:cNvSpPr txBox="1"/>
          <p:nvPr/>
        </p:nvSpPr>
        <p:spPr>
          <a:xfrm>
            <a:off x="128387" y="882149"/>
            <a:ext cx="5592818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forno è idealmente divisa in </a:t>
            </a:r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zone comunicanti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 loro;</a:t>
            </a:r>
          </a:p>
          <a:p>
            <a:pPr algn="just"/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nastro trasportatore 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permette ai pacchi di bottiglie di circolare attraverso il forno;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ventilatori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permettono all’aria calda di distribuirsi uniformemente all’interno della cavità;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it-IT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sensore a infrarossi </a:t>
            </a:r>
            <a:r>
              <a:rPr lang="it-I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rileva la presenza di nuovi pacchi all’ingresso.</a:t>
            </a:r>
          </a:p>
        </p:txBody>
      </p:sp>
      <p:sp>
        <p:nvSpPr>
          <p:cNvPr id="79" name="CasellaDiTesto 78">
            <a:extLst>
              <a:ext uri="{FF2B5EF4-FFF2-40B4-BE49-F238E27FC236}">
                <a16:creationId xmlns:a16="http://schemas.microsoft.com/office/drawing/2014/main" id="{9DD38BAB-6596-D922-34E4-539625F677BD}"/>
              </a:ext>
            </a:extLst>
          </p:cNvPr>
          <p:cNvSpPr txBox="1"/>
          <p:nvPr/>
        </p:nvSpPr>
        <p:spPr>
          <a:xfrm>
            <a:off x="10736122" y="1379614"/>
            <a:ext cx="1386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Sensore a infrarossi</a:t>
            </a:r>
          </a:p>
        </p:txBody>
      </p:sp>
      <p:cxnSp>
        <p:nvCxnSpPr>
          <p:cNvPr id="80" name="Connettore 2 79">
            <a:extLst>
              <a:ext uri="{FF2B5EF4-FFF2-40B4-BE49-F238E27FC236}">
                <a16:creationId xmlns:a16="http://schemas.microsoft.com/office/drawing/2014/main" id="{40648B08-85E8-599F-0178-AFF58EAB871A}"/>
              </a:ext>
            </a:extLst>
          </p:cNvPr>
          <p:cNvCxnSpPr>
            <a:cxnSpLocks/>
            <a:stCxn id="70" idx="2"/>
            <a:endCxn id="79" idx="2"/>
          </p:cNvCxnSpPr>
          <p:nvPr/>
        </p:nvCxnSpPr>
        <p:spPr>
          <a:xfrm flipH="1" flipV="1">
            <a:off x="11429618" y="2087500"/>
            <a:ext cx="153290" cy="15326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ttangolo con angoli arrotondati 82">
            <a:extLst>
              <a:ext uri="{FF2B5EF4-FFF2-40B4-BE49-F238E27FC236}">
                <a16:creationId xmlns:a16="http://schemas.microsoft.com/office/drawing/2014/main" id="{3B2B89B7-959F-1B31-9749-94C705AEF42D}"/>
              </a:ext>
            </a:extLst>
          </p:cNvPr>
          <p:cNvSpPr/>
          <p:nvPr/>
        </p:nvSpPr>
        <p:spPr>
          <a:xfrm>
            <a:off x="5929871" y="792998"/>
            <a:ext cx="6113354" cy="5206694"/>
          </a:xfrm>
          <a:prstGeom prst="roundRect">
            <a:avLst/>
          </a:prstGeom>
          <a:noFill/>
          <a:ln w="381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2" name="CasellaDiTesto 71">
            <a:extLst>
              <a:ext uri="{FF2B5EF4-FFF2-40B4-BE49-F238E27FC236}">
                <a16:creationId xmlns:a16="http://schemas.microsoft.com/office/drawing/2014/main" id="{1AC7BF4E-A204-9D3B-C51C-C7C0EFB7827D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Descrizione del sistema: vista frontale</a:t>
            </a:r>
          </a:p>
        </p:txBody>
      </p:sp>
    </p:spTree>
    <p:extLst>
      <p:ext uri="{BB962C8B-B14F-4D97-AF65-F5344CB8AC3E}">
        <p14:creationId xmlns:p14="http://schemas.microsoft.com/office/powerpoint/2010/main" val="3502407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9A145C9-427E-1A7E-E9D4-78D06D17DC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/>
              <a:t>6</a:t>
            </a:fld>
            <a:endParaRPr lang="en-US"/>
          </a:p>
        </p:txBody>
      </p:sp>
      <p:sp>
        <p:nvSpPr>
          <p:cNvPr id="4" name="Segnaposto numero diapositiva 1">
            <a:extLst>
              <a:ext uri="{FF2B5EF4-FFF2-40B4-BE49-F238E27FC236}">
                <a16:creationId xmlns:a16="http://schemas.microsoft.com/office/drawing/2014/main" id="{B5906A81-2DA6-5A2D-0530-3BC5548A6521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435DACE-7F9F-E1C1-5D74-CEADC9BB7E03}"/>
              </a:ext>
            </a:extLst>
          </p:cNvPr>
          <p:cNvSpPr/>
          <p:nvPr/>
        </p:nvSpPr>
        <p:spPr>
          <a:xfrm rot="16200000">
            <a:off x="7968988" y="1383713"/>
            <a:ext cx="4658519" cy="327213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9CC67D8-7A3D-F297-9B7F-2AB7B5DE6176}"/>
              </a:ext>
            </a:extLst>
          </p:cNvPr>
          <p:cNvSpPr/>
          <p:nvPr/>
        </p:nvSpPr>
        <p:spPr>
          <a:xfrm rot="16200000">
            <a:off x="10268127" y="-39579"/>
            <a:ext cx="60243" cy="1505579"/>
          </a:xfrm>
          <a:prstGeom prst="rect">
            <a:avLst/>
          </a:prstGeom>
          <a:pattFill prst="dkUpDiag">
            <a:fgClr>
              <a:srgbClr val="000000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Connettore diritto 216">
            <a:extLst>
              <a:ext uri="{FF2B5EF4-FFF2-40B4-BE49-F238E27FC236}">
                <a16:creationId xmlns:a16="http://schemas.microsoft.com/office/drawing/2014/main" id="{13C3B9EC-ACFF-DC72-0B6E-485F83F87070}"/>
              </a:ext>
            </a:extLst>
          </p:cNvPr>
          <p:cNvCxnSpPr>
            <a:cxnSpLocks/>
          </p:cNvCxnSpPr>
          <p:nvPr/>
        </p:nvCxnSpPr>
        <p:spPr>
          <a:xfrm>
            <a:off x="11051038" y="663512"/>
            <a:ext cx="17486" cy="4658519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217">
            <a:extLst>
              <a:ext uri="{FF2B5EF4-FFF2-40B4-BE49-F238E27FC236}">
                <a16:creationId xmlns:a16="http://schemas.microsoft.com/office/drawing/2014/main" id="{E18099CD-CA15-9FA2-DDD3-0AB50B3BDE8E}"/>
              </a:ext>
            </a:extLst>
          </p:cNvPr>
          <p:cNvCxnSpPr>
            <a:cxnSpLocks/>
            <a:stCxn id="6" idx="0"/>
            <a:endCxn id="9" idx="0"/>
          </p:cNvCxnSpPr>
          <p:nvPr/>
        </p:nvCxnSpPr>
        <p:spPr>
          <a:xfrm flipH="1">
            <a:off x="9545458" y="713210"/>
            <a:ext cx="1" cy="459803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3617D1A9-B007-1E87-3077-9C8D112763D6}"/>
              </a:ext>
            </a:extLst>
          </p:cNvPr>
          <p:cNvSpPr/>
          <p:nvPr/>
        </p:nvSpPr>
        <p:spPr>
          <a:xfrm rot="16200000">
            <a:off x="10269836" y="4558454"/>
            <a:ext cx="56822" cy="1505579"/>
          </a:xfrm>
          <a:prstGeom prst="rect">
            <a:avLst/>
          </a:prstGeom>
          <a:pattFill prst="dkUpDiag">
            <a:fgClr>
              <a:srgbClr val="000000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AAFE1903-FE2B-8D8A-1295-FFC109014290}"/>
              </a:ext>
            </a:extLst>
          </p:cNvPr>
          <p:cNvSpPr/>
          <p:nvPr/>
        </p:nvSpPr>
        <p:spPr>
          <a:xfrm rot="16200000">
            <a:off x="7827375" y="4055007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Connettore diritto 222">
            <a:extLst>
              <a:ext uri="{FF2B5EF4-FFF2-40B4-BE49-F238E27FC236}">
                <a16:creationId xmlns:a16="http://schemas.microsoft.com/office/drawing/2014/main" id="{D94BC7B0-F035-D8A9-66D0-383D62D88B89}"/>
              </a:ext>
            </a:extLst>
          </p:cNvPr>
          <p:cNvCxnSpPr>
            <a:cxnSpLocks/>
          </p:cNvCxnSpPr>
          <p:nvPr/>
        </p:nvCxnSpPr>
        <p:spPr>
          <a:xfrm>
            <a:off x="8642018" y="3010963"/>
            <a:ext cx="3272139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e 11">
            <a:extLst>
              <a:ext uri="{FF2B5EF4-FFF2-40B4-BE49-F238E27FC236}">
                <a16:creationId xmlns:a16="http://schemas.microsoft.com/office/drawing/2014/main" id="{991FD2F4-8B5D-8B60-1477-12FE61B86073}"/>
              </a:ext>
            </a:extLst>
          </p:cNvPr>
          <p:cNvSpPr/>
          <p:nvPr/>
        </p:nvSpPr>
        <p:spPr>
          <a:xfrm rot="16200000">
            <a:off x="10703825" y="1133464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D816B9DF-4F97-F38B-F3A9-C9CC7D880476}"/>
              </a:ext>
            </a:extLst>
          </p:cNvPr>
          <p:cNvSpPr/>
          <p:nvPr/>
        </p:nvSpPr>
        <p:spPr>
          <a:xfrm rot="16200000">
            <a:off x="10703826" y="1777371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E99B1754-8137-8C05-287D-1D1EDD83335A}"/>
              </a:ext>
            </a:extLst>
          </p:cNvPr>
          <p:cNvSpPr/>
          <p:nvPr/>
        </p:nvSpPr>
        <p:spPr>
          <a:xfrm rot="16200000">
            <a:off x="10703826" y="2485324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F97F0500-1683-9EE7-9780-8D9E9D9C2DCE}"/>
              </a:ext>
            </a:extLst>
          </p:cNvPr>
          <p:cNvSpPr/>
          <p:nvPr/>
        </p:nvSpPr>
        <p:spPr>
          <a:xfrm rot="16200000">
            <a:off x="9778336" y="1133464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77262FE7-D577-BE36-D914-684C1904FB5F}"/>
              </a:ext>
            </a:extLst>
          </p:cNvPr>
          <p:cNvSpPr/>
          <p:nvPr/>
        </p:nvSpPr>
        <p:spPr>
          <a:xfrm rot="16200000">
            <a:off x="9778337" y="1777371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E01F4A52-541C-BE1C-80D4-F36AF5119BBB}"/>
              </a:ext>
            </a:extLst>
          </p:cNvPr>
          <p:cNvSpPr/>
          <p:nvPr/>
        </p:nvSpPr>
        <p:spPr>
          <a:xfrm rot="16200000">
            <a:off x="9778337" y="2485324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970E0B3-69B6-D2AF-E856-C689491D0755}"/>
              </a:ext>
            </a:extLst>
          </p:cNvPr>
          <p:cNvSpPr/>
          <p:nvPr/>
        </p:nvSpPr>
        <p:spPr>
          <a:xfrm rot="16200000">
            <a:off x="10706468" y="3357588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5BA08570-B778-3535-6BB0-9ACD902CA51E}"/>
              </a:ext>
            </a:extLst>
          </p:cNvPr>
          <p:cNvSpPr/>
          <p:nvPr/>
        </p:nvSpPr>
        <p:spPr>
          <a:xfrm rot="16200000">
            <a:off x="10706469" y="4001495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EE689329-5CDE-5C92-1628-DD59C87A1BBB}"/>
              </a:ext>
            </a:extLst>
          </p:cNvPr>
          <p:cNvSpPr/>
          <p:nvPr/>
        </p:nvSpPr>
        <p:spPr>
          <a:xfrm rot="16200000">
            <a:off x="10706469" y="4709448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93FB045D-109D-B7B7-2875-BEC4415F28FA}"/>
              </a:ext>
            </a:extLst>
          </p:cNvPr>
          <p:cNvSpPr/>
          <p:nvPr/>
        </p:nvSpPr>
        <p:spPr>
          <a:xfrm rot="16200000">
            <a:off x="9780979" y="3357588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0CCE3E5F-1F54-F323-083A-47B3C54C0A33}"/>
              </a:ext>
            </a:extLst>
          </p:cNvPr>
          <p:cNvSpPr/>
          <p:nvPr/>
        </p:nvSpPr>
        <p:spPr>
          <a:xfrm rot="16200000">
            <a:off x="9780980" y="4001495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82E7EDBB-8F9B-D295-D8A9-CE565B2E5B9A}"/>
              </a:ext>
            </a:extLst>
          </p:cNvPr>
          <p:cNvSpPr/>
          <p:nvPr/>
        </p:nvSpPr>
        <p:spPr>
          <a:xfrm rot="16200000">
            <a:off x="9780980" y="4709448"/>
            <a:ext cx="95937" cy="99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1469B1B8-DD3A-52E7-A965-5BA3A6A9164C}"/>
                  </a:ext>
                </a:extLst>
              </p:cNvPr>
              <p:cNvSpPr txBox="1"/>
              <p:nvPr/>
            </p:nvSpPr>
            <p:spPr>
              <a:xfrm>
                <a:off x="10457755" y="878501"/>
                <a:ext cx="28257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1469B1B8-DD3A-52E7-A965-5BA3A6A916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57755" y="878501"/>
                <a:ext cx="282577" cy="276999"/>
              </a:xfrm>
              <a:prstGeom prst="rect">
                <a:avLst/>
              </a:prstGeom>
              <a:blipFill>
                <a:blip r:embed="rId3"/>
                <a:stretch>
                  <a:fillRect l="-19565" r="-6522" b="-260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CasellaDiTesto 24">
                <a:extLst>
                  <a:ext uri="{FF2B5EF4-FFF2-40B4-BE49-F238E27FC236}">
                    <a16:creationId xmlns:a16="http://schemas.microsoft.com/office/drawing/2014/main" id="{B413FC43-B4C7-477D-E13A-EB21B8866628}"/>
                  </a:ext>
                </a:extLst>
              </p:cNvPr>
              <p:cNvSpPr txBox="1"/>
              <p:nvPr/>
            </p:nvSpPr>
            <p:spPr>
              <a:xfrm>
                <a:off x="9894558" y="874614"/>
                <a:ext cx="28789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5" name="CasellaDiTesto 24">
                <a:extLst>
                  <a:ext uri="{FF2B5EF4-FFF2-40B4-BE49-F238E27FC236}">
                    <a16:creationId xmlns:a16="http://schemas.microsoft.com/office/drawing/2014/main" id="{B413FC43-B4C7-477D-E13A-EB21B88666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94558" y="874614"/>
                <a:ext cx="287899" cy="276999"/>
              </a:xfrm>
              <a:prstGeom prst="rect">
                <a:avLst/>
              </a:prstGeom>
              <a:blipFill>
                <a:blip r:embed="rId4"/>
                <a:stretch>
                  <a:fillRect l="-19149" r="-8511" b="-260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CasellaDiTesto 25">
                <a:extLst>
                  <a:ext uri="{FF2B5EF4-FFF2-40B4-BE49-F238E27FC236}">
                    <a16:creationId xmlns:a16="http://schemas.microsoft.com/office/drawing/2014/main" id="{28A1A386-B251-25E3-C5B0-D85B81D3D6BC}"/>
                  </a:ext>
                </a:extLst>
              </p:cNvPr>
              <p:cNvSpPr txBox="1"/>
              <p:nvPr/>
            </p:nvSpPr>
            <p:spPr>
              <a:xfrm>
                <a:off x="10420144" y="1708245"/>
                <a:ext cx="28789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6" name="CasellaDiTesto 25">
                <a:extLst>
                  <a:ext uri="{FF2B5EF4-FFF2-40B4-BE49-F238E27FC236}">
                    <a16:creationId xmlns:a16="http://schemas.microsoft.com/office/drawing/2014/main" id="{28A1A386-B251-25E3-C5B0-D85B81D3D6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20144" y="1708245"/>
                <a:ext cx="287899" cy="276999"/>
              </a:xfrm>
              <a:prstGeom prst="rect">
                <a:avLst/>
              </a:prstGeom>
              <a:blipFill>
                <a:blip r:embed="rId5"/>
                <a:stretch>
                  <a:fillRect l="-18750" r="-6250" b="-260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F5B29A07-540B-1513-AD30-6DA5DACF479E}"/>
                  </a:ext>
                </a:extLst>
              </p:cNvPr>
              <p:cNvSpPr txBox="1"/>
              <p:nvPr/>
            </p:nvSpPr>
            <p:spPr>
              <a:xfrm>
                <a:off x="9898788" y="1685485"/>
                <a:ext cx="27802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F5B29A07-540B-1513-AD30-6DA5DACF47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98788" y="1685485"/>
                <a:ext cx="278025" cy="276999"/>
              </a:xfrm>
              <a:prstGeom prst="rect">
                <a:avLst/>
              </a:prstGeom>
              <a:blipFill>
                <a:blip r:embed="rId6"/>
                <a:stretch>
                  <a:fillRect l="-20000" r="-6667" b="-260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B95A1EEB-EF3F-5E69-7651-DB2E6E292968}"/>
                  </a:ext>
                </a:extLst>
              </p:cNvPr>
              <p:cNvSpPr txBox="1"/>
              <p:nvPr/>
            </p:nvSpPr>
            <p:spPr>
              <a:xfrm>
                <a:off x="10424533" y="2367717"/>
                <a:ext cx="28789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B95A1EEB-EF3F-5E69-7651-DB2E6E2929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24533" y="2367717"/>
                <a:ext cx="287899" cy="276999"/>
              </a:xfrm>
              <a:prstGeom prst="rect">
                <a:avLst/>
              </a:prstGeom>
              <a:blipFill>
                <a:blip r:embed="rId7"/>
                <a:stretch>
                  <a:fillRect l="-19149" r="-8511" b="-260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329D6B12-4497-51C0-0476-5BF42F5F60F2}"/>
                  </a:ext>
                </a:extLst>
              </p:cNvPr>
              <p:cNvSpPr txBox="1"/>
              <p:nvPr/>
            </p:nvSpPr>
            <p:spPr>
              <a:xfrm>
                <a:off x="9904241" y="2341821"/>
                <a:ext cx="28789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329D6B12-4497-51C0-0476-5BF42F5F60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4241" y="2341821"/>
                <a:ext cx="287899" cy="276999"/>
              </a:xfrm>
              <a:prstGeom prst="rect">
                <a:avLst/>
              </a:prstGeom>
              <a:blipFill>
                <a:blip r:embed="rId8"/>
                <a:stretch>
                  <a:fillRect l="-19149" r="-6383" b="-260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6ED4CAA5-6F08-FABD-1671-E5E8162DA8D0}"/>
                  </a:ext>
                </a:extLst>
              </p:cNvPr>
              <p:cNvSpPr txBox="1"/>
              <p:nvPr/>
            </p:nvSpPr>
            <p:spPr>
              <a:xfrm>
                <a:off x="10436830" y="3123169"/>
                <a:ext cx="28789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6ED4CAA5-6F08-FABD-1671-E5E8162DA8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830" y="3123169"/>
                <a:ext cx="287899" cy="276999"/>
              </a:xfrm>
              <a:prstGeom prst="rect">
                <a:avLst/>
              </a:prstGeom>
              <a:blipFill>
                <a:blip r:embed="rId9"/>
                <a:stretch>
                  <a:fillRect l="-19149" r="-8511" b="-260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00C4E61C-6D2F-7A91-C123-B77DA0A9A8B9}"/>
                  </a:ext>
                </a:extLst>
              </p:cNvPr>
              <p:cNvSpPr txBox="1"/>
              <p:nvPr/>
            </p:nvSpPr>
            <p:spPr>
              <a:xfrm>
                <a:off x="9928159" y="3128554"/>
                <a:ext cx="28789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00C4E61C-6D2F-7A91-C123-B77DA0A9A8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28159" y="3128554"/>
                <a:ext cx="287899" cy="276999"/>
              </a:xfrm>
              <a:prstGeom prst="rect">
                <a:avLst/>
              </a:prstGeom>
              <a:blipFill>
                <a:blip r:embed="rId10"/>
                <a:stretch>
                  <a:fillRect l="-19149" r="-6383" b="-260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135245B7-30B3-1C2D-286A-0CA371ECE054}"/>
                  </a:ext>
                </a:extLst>
              </p:cNvPr>
              <p:cNvSpPr txBox="1"/>
              <p:nvPr/>
            </p:nvSpPr>
            <p:spPr>
              <a:xfrm>
                <a:off x="10401762" y="3874481"/>
                <a:ext cx="28309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135245B7-30B3-1C2D-286A-0CA371ECE0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1762" y="3874481"/>
                <a:ext cx="283090" cy="276999"/>
              </a:xfrm>
              <a:prstGeom prst="rect">
                <a:avLst/>
              </a:prstGeom>
              <a:blipFill>
                <a:blip r:embed="rId11"/>
                <a:stretch>
                  <a:fillRect l="-19149" r="-6383" b="-288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CasellaDiTesto 32">
                <a:extLst>
                  <a:ext uri="{FF2B5EF4-FFF2-40B4-BE49-F238E27FC236}">
                    <a16:creationId xmlns:a16="http://schemas.microsoft.com/office/drawing/2014/main" id="{DA2937CA-FB39-0094-0B47-67A45503489A}"/>
                  </a:ext>
                </a:extLst>
              </p:cNvPr>
              <p:cNvSpPr txBox="1"/>
              <p:nvPr/>
            </p:nvSpPr>
            <p:spPr>
              <a:xfrm>
                <a:off x="9851487" y="3869381"/>
                <a:ext cx="3803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3" name="CasellaDiTesto 32">
                <a:extLst>
                  <a:ext uri="{FF2B5EF4-FFF2-40B4-BE49-F238E27FC236}">
                    <a16:creationId xmlns:a16="http://schemas.microsoft.com/office/drawing/2014/main" id="{DA2937CA-FB39-0094-0B47-67A4550348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1487" y="3869381"/>
                <a:ext cx="380361" cy="276999"/>
              </a:xfrm>
              <a:prstGeom prst="rect">
                <a:avLst/>
              </a:prstGeom>
              <a:blipFill>
                <a:blip r:embed="rId12"/>
                <a:stretch>
                  <a:fillRect l="-14516" r="-6452" b="-288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CasellaDiTesto 33">
                <a:extLst>
                  <a:ext uri="{FF2B5EF4-FFF2-40B4-BE49-F238E27FC236}">
                    <a16:creationId xmlns:a16="http://schemas.microsoft.com/office/drawing/2014/main" id="{F48EB4F4-7F09-BA96-C5BB-20E3D7499CDD}"/>
                  </a:ext>
                </a:extLst>
              </p:cNvPr>
              <p:cNvSpPr txBox="1"/>
              <p:nvPr/>
            </p:nvSpPr>
            <p:spPr>
              <a:xfrm>
                <a:off x="10339064" y="4691815"/>
                <a:ext cx="3803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11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4" name="CasellaDiTesto 33">
                <a:extLst>
                  <a:ext uri="{FF2B5EF4-FFF2-40B4-BE49-F238E27FC236}">
                    <a16:creationId xmlns:a16="http://schemas.microsoft.com/office/drawing/2014/main" id="{F48EB4F4-7F09-BA96-C5BB-20E3D7499C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9064" y="4691815"/>
                <a:ext cx="380361" cy="276999"/>
              </a:xfrm>
              <a:prstGeom prst="rect">
                <a:avLst/>
              </a:prstGeom>
              <a:blipFill>
                <a:blip r:embed="rId13"/>
                <a:stretch>
                  <a:fillRect l="-14516" r="-6452" b="-288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CasellaDiTesto 34">
                <a:extLst>
                  <a:ext uri="{FF2B5EF4-FFF2-40B4-BE49-F238E27FC236}">
                    <a16:creationId xmlns:a16="http://schemas.microsoft.com/office/drawing/2014/main" id="{1DB6A55B-B671-0430-35A3-C4F6F9B76408}"/>
                  </a:ext>
                </a:extLst>
              </p:cNvPr>
              <p:cNvSpPr txBox="1"/>
              <p:nvPr/>
            </p:nvSpPr>
            <p:spPr>
              <a:xfrm>
                <a:off x="9886898" y="4685427"/>
                <a:ext cx="3803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it-IT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5" name="CasellaDiTesto 34">
                <a:extLst>
                  <a:ext uri="{FF2B5EF4-FFF2-40B4-BE49-F238E27FC236}">
                    <a16:creationId xmlns:a16="http://schemas.microsoft.com/office/drawing/2014/main" id="{1DB6A55B-B671-0430-35A3-C4F6F9B76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6898" y="4685427"/>
                <a:ext cx="380361" cy="276999"/>
              </a:xfrm>
              <a:prstGeom prst="rect">
                <a:avLst/>
              </a:prstGeom>
              <a:blipFill>
                <a:blip r:embed="rId14"/>
                <a:stretch>
                  <a:fillRect l="-14516" r="-4839" b="-288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88BD70F-BB39-B8CD-817E-C829874236B6}"/>
              </a:ext>
            </a:extLst>
          </p:cNvPr>
          <p:cNvSpPr txBox="1"/>
          <p:nvPr/>
        </p:nvSpPr>
        <p:spPr>
          <a:xfrm>
            <a:off x="9605239" y="185403"/>
            <a:ext cx="1431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Entrata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578B408E-F562-DDAD-A38F-E5FEE593CD3B}"/>
              </a:ext>
            </a:extLst>
          </p:cNvPr>
          <p:cNvSpPr txBox="1"/>
          <p:nvPr/>
        </p:nvSpPr>
        <p:spPr>
          <a:xfrm>
            <a:off x="9583799" y="5364278"/>
            <a:ext cx="1431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Uscita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4969709F-995B-F791-72EF-41E5DB68CFC1}"/>
              </a:ext>
            </a:extLst>
          </p:cNvPr>
          <p:cNvSpPr txBox="1"/>
          <p:nvPr/>
        </p:nvSpPr>
        <p:spPr>
          <a:xfrm>
            <a:off x="8409184" y="6291040"/>
            <a:ext cx="2392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Termocoppie</a:t>
            </a:r>
          </a:p>
        </p:txBody>
      </p: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4ACB0AD1-88D8-91A2-32D2-45064E41B246}"/>
              </a:ext>
            </a:extLst>
          </p:cNvPr>
          <p:cNvCxnSpPr>
            <a:cxnSpLocks/>
            <a:stCxn id="23" idx="6"/>
            <a:endCxn id="39" idx="0"/>
          </p:cNvCxnSpPr>
          <p:nvPr/>
        </p:nvCxnSpPr>
        <p:spPr>
          <a:xfrm flipH="1">
            <a:off x="9605239" y="4710980"/>
            <a:ext cx="223710" cy="15800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ttangolo 40">
            <a:extLst>
              <a:ext uri="{FF2B5EF4-FFF2-40B4-BE49-F238E27FC236}">
                <a16:creationId xmlns:a16="http://schemas.microsoft.com/office/drawing/2014/main" id="{1DA9AD2A-252F-1CB1-CF71-414A0CCF4725}"/>
              </a:ext>
            </a:extLst>
          </p:cNvPr>
          <p:cNvSpPr/>
          <p:nvPr/>
        </p:nvSpPr>
        <p:spPr>
          <a:xfrm rot="16200000">
            <a:off x="8085840" y="4055007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2D1B00D0-0BCC-64D9-5098-7AB38BF527B2}"/>
              </a:ext>
            </a:extLst>
          </p:cNvPr>
          <p:cNvSpPr/>
          <p:nvPr/>
        </p:nvSpPr>
        <p:spPr>
          <a:xfrm rot="16200000">
            <a:off x="8367140" y="4055007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13F346EF-AEDE-4614-9551-246B679A17BF}"/>
              </a:ext>
            </a:extLst>
          </p:cNvPr>
          <p:cNvGrpSpPr/>
          <p:nvPr/>
        </p:nvGrpSpPr>
        <p:grpSpPr>
          <a:xfrm rot="16200000" flipV="1">
            <a:off x="9331116" y="3372632"/>
            <a:ext cx="288000" cy="684000"/>
            <a:chOff x="2150111" y="3240360"/>
            <a:chExt cx="438085" cy="842754"/>
          </a:xfrm>
          <a:solidFill>
            <a:srgbClr val="FF0000"/>
          </a:solidFill>
        </p:grpSpPr>
        <p:sp>
          <p:nvSpPr>
            <p:cNvPr id="44" name="Figura a mano libera: forma 318">
              <a:extLst>
                <a:ext uri="{FF2B5EF4-FFF2-40B4-BE49-F238E27FC236}">
                  <a16:creationId xmlns:a16="http://schemas.microsoft.com/office/drawing/2014/main" id="{224795EA-A195-4355-78D8-2196264F0F7C}"/>
                </a:ext>
              </a:extLst>
            </p:cNvPr>
            <p:cNvSpPr/>
            <p:nvPr/>
          </p:nvSpPr>
          <p:spPr>
            <a:xfrm>
              <a:off x="2407202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5" name="Triangolo isoscele 319">
              <a:extLst>
                <a:ext uri="{FF2B5EF4-FFF2-40B4-BE49-F238E27FC236}">
                  <a16:creationId xmlns:a16="http://schemas.microsoft.com/office/drawing/2014/main" id="{6C99262F-9AF4-4A13-1455-FE515B35D1F2}"/>
                </a:ext>
              </a:extLst>
            </p:cNvPr>
            <p:cNvSpPr/>
            <p:nvPr/>
          </p:nvSpPr>
          <p:spPr>
            <a:xfrm rot="20648861">
              <a:off x="2400449" y="3240360"/>
              <a:ext cx="187747" cy="164429"/>
            </a:xfrm>
            <a:prstGeom prst="triangle">
              <a:avLst/>
            </a:pr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46" name="Figura a mano libera: forma 320">
              <a:extLst>
                <a:ext uri="{FF2B5EF4-FFF2-40B4-BE49-F238E27FC236}">
                  <a16:creationId xmlns:a16="http://schemas.microsoft.com/office/drawing/2014/main" id="{CC46D3B0-E1D2-6697-2766-ECF8A23BCAA2}"/>
                </a:ext>
              </a:extLst>
            </p:cNvPr>
            <p:cNvSpPr/>
            <p:nvPr/>
          </p:nvSpPr>
          <p:spPr>
            <a:xfrm>
              <a:off x="2156864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7" name="Triangolo isoscele 321">
              <a:extLst>
                <a:ext uri="{FF2B5EF4-FFF2-40B4-BE49-F238E27FC236}">
                  <a16:creationId xmlns:a16="http://schemas.microsoft.com/office/drawing/2014/main" id="{2373E7D3-DCFC-A9CA-67D0-A2ABE47BD64B}"/>
                </a:ext>
              </a:extLst>
            </p:cNvPr>
            <p:cNvSpPr/>
            <p:nvPr/>
          </p:nvSpPr>
          <p:spPr>
            <a:xfrm rot="20648861">
              <a:off x="2150111" y="3240360"/>
              <a:ext cx="187747" cy="164429"/>
            </a:xfrm>
            <a:prstGeom prst="triangle">
              <a:avLst/>
            </a:pr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48" name="Gruppo 47">
            <a:extLst>
              <a:ext uri="{FF2B5EF4-FFF2-40B4-BE49-F238E27FC236}">
                <a16:creationId xmlns:a16="http://schemas.microsoft.com/office/drawing/2014/main" id="{BEC3F2E6-9C12-EB20-129F-F2672B6193B2}"/>
              </a:ext>
            </a:extLst>
          </p:cNvPr>
          <p:cNvGrpSpPr/>
          <p:nvPr/>
        </p:nvGrpSpPr>
        <p:grpSpPr>
          <a:xfrm rot="16200000" flipV="1">
            <a:off x="9380090" y="4053299"/>
            <a:ext cx="288000" cy="684000"/>
            <a:chOff x="2150111" y="3240360"/>
            <a:chExt cx="438085" cy="842754"/>
          </a:xfrm>
          <a:solidFill>
            <a:srgbClr val="FF0000"/>
          </a:solidFill>
        </p:grpSpPr>
        <p:sp>
          <p:nvSpPr>
            <p:cNvPr id="49" name="Figura a mano libera: forma 323">
              <a:extLst>
                <a:ext uri="{FF2B5EF4-FFF2-40B4-BE49-F238E27FC236}">
                  <a16:creationId xmlns:a16="http://schemas.microsoft.com/office/drawing/2014/main" id="{00BB37BD-2764-9155-0339-F71E613094F5}"/>
                </a:ext>
              </a:extLst>
            </p:cNvPr>
            <p:cNvSpPr/>
            <p:nvPr/>
          </p:nvSpPr>
          <p:spPr>
            <a:xfrm>
              <a:off x="2407202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0" name="Triangolo isoscele 324">
              <a:extLst>
                <a:ext uri="{FF2B5EF4-FFF2-40B4-BE49-F238E27FC236}">
                  <a16:creationId xmlns:a16="http://schemas.microsoft.com/office/drawing/2014/main" id="{56748BD8-E1D4-7B49-BED4-F8E3E9FBE3A6}"/>
                </a:ext>
              </a:extLst>
            </p:cNvPr>
            <p:cNvSpPr/>
            <p:nvPr/>
          </p:nvSpPr>
          <p:spPr>
            <a:xfrm rot="20648861">
              <a:off x="2400449" y="3240360"/>
              <a:ext cx="187747" cy="164429"/>
            </a:xfrm>
            <a:prstGeom prst="triangle">
              <a:avLst/>
            </a:pr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1" name="Figura a mano libera: forma 325">
              <a:extLst>
                <a:ext uri="{FF2B5EF4-FFF2-40B4-BE49-F238E27FC236}">
                  <a16:creationId xmlns:a16="http://schemas.microsoft.com/office/drawing/2014/main" id="{F3802920-8C3E-F17C-C6BC-7EDD177E4B4E}"/>
                </a:ext>
              </a:extLst>
            </p:cNvPr>
            <p:cNvSpPr/>
            <p:nvPr/>
          </p:nvSpPr>
          <p:spPr>
            <a:xfrm>
              <a:off x="2156864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2" name="Triangolo isoscele 326">
              <a:extLst>
                <a:ext uri="{FF2B5EF4-FFF2-40B4-BE49-F238E27FC236}">
                  <a16:creationId xmlns:a16="http://schemas.microsoft.com/office/drawing/2014/main" id="{BB590A37-6F51-5559-7A95-E7A8CEB7B7F2}"/>
                </a:ext>
              </a:extLst>
            </p:cNvPr>
            <p:cNvSpPr/>
            <p:nvPr/>
          </p:nvSpPr>
          <p:spPr>
            <a:xfrm rot="20648861">
              <a:off x="2150111" y="3240360"/>
              <a:ext cx="187747" cy="164429"/>
            </a:xfrm>
            <a:prstGeom prst="triangle">
              <a:avLst/>
            </a:pr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2F94C41D-8811-5A54-78FF-6DD5F85482D7}"/>
              </a:ext>
            </a:extLst>
          </p:cNvPr>
          <p:cNvSpPr txBox="1"/>
          <p:nvPr/>
        </p:nvSpPr>
        <p:spPr>
          <a:xfrm rot="16200000">
            <a:off x="8402072" y="5339069"/>
            <a:ext cx="849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EMR2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975E4682-43DD-066D-6D4C-E0A965A11C15}"/>
              </a:ext>
            </a:extLst>
          </p:cNvPr>
          <p:cNvSpPr txBox="1"/>
          <p:nvPr/>
        </p:nvSpPr>
        <p:spPr>
          <a:xfrm rot="16200000">
            <a:off x="8984340" y="5246118"/>
            <a:ext cx="76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SSR2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B02BD4C5-9EF9-4C51-98FB-4099D4BBBD72}"/>
              </a:ext>
            </a:extLst>
          </p:cNvPr>
          <p:cNvSpPr txBox="1"/>
          <p:nvPr/>
        </p:nvSpPr>
        <p:spPr>
          <a:xfrm rot="16200000">
            <a:off x="8704227" y="5268908"/>
            <a:ext cx="76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SSR2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A9B567DE-14C8-EBBD-1657-EB5C55342BB3}"/>
              </a:ext>
            </a:extLst>
          </p:cNvPr>
          <p:cNvSpPr/>
          <p:nvPr/>
        </p:nvSpPr>
        <p:spPr>
          <a:xfrm rot="16200000">
            <a:off x="10192981" y="4055007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Rettangolo 56">
            <a:extLst>
              <a:ext uri="{FF2B5EF4-FFF2-40B4-BE49-F238E27FC236}">
                <a16:creationId xmlns:a16="http://schemas.microsoft.com/office/drawing/2014/main" id="{1A36EE28-232A-3F5E-F859-0634FF5C05A0}"/>
              </a:ext>
            </a:extLst>
          </p:cNvPr>
          <p:cNvSpPr/>
          <p:nvPr/>
        </p:nvSpPr>
        <p:spPr>
          <a:xfrm rot="16200000">
            <a:off x="10451446" y="4055007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Rettangolo 57">
            <a:extLst>
              <a:ext uri="{FF2B5EF4-FFF2-40B4-BE49-F238E27FC236}">
                <a16:creationId xmlns:a16="http://schemas.microsoft.com/office/drawing/2014/main" id="{817F7766-774B-0906-F4E1-1C009E399370}"/>
              </a:ext>
            </a:extLst>
          </p:cNvPr>
          <p:cNvSpPr/>
          <p:nvPr/>
        </p:nvSpPr>
        <p:spPr>
          <a:xfrm rot="16200000">
            <a:off x="10732746" y="4055007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580C73DD-3822-499D-7664-0AE88822A134}"/>
              </a:ext>
            </a:extLst>
          </p:cNvPr>
          <p:cNvSpPr txBox="1"/>
          <p:nvPr/>
        </p:nvSpPr>
        <p:spPr>
          <a:xfrm rot="16200000">
            <a:off x="11108175" y="5274924"/>
            <a:ext cx="76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SSR2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943D0D60-E1F1-C6D6-4E53-36EA0B82EFD1}"/>
              </a:ext>
            </a:extLst>
          </p:cNvPr>
          <p:cNvSpPr txBox="1"/>
          <p:nvPr/>
        </p:nvSpPr>
        <p:spPr>
          <a:xfrm rot="16200000">
            <a:off x="10849684" y="5274924"/>
            <a:ext cx="76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SSR2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CasellaDiTesto 60">
            <a:extLst>
              <a:ext uri="{FF2B5EF4-FFF2-40B4-BE49-F238E27FC236}">
                <a16:creationId xmlns:a16="http://schemas.microsoft.com/office/drawing/2014/main" id="{09DAA206-73D7-C349-9DC9-2433ECD8BD67}"/>
              </a:ext>
            </a:extLst>
          </p:cNvPr>
          <p:cNvSpPr txBox="1"/>
          <p:nvPr/>
        </p:nvSpPr>
        <p:spPr>
          <a:xfrm rot="16200000">
            <a:off x="11340127" y="5324769"/>
            <a:ext cx="849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EMR2</a:t>
            </a:r>
          </a:p>
        </p:txBody>
      </p:sp>
      <p:sp>
        <p:nvSpPr>
          <p:cNvPr id="62" name="Rettangolo 61">
            <a:extLst>
              <a:ext uri="{FF2B5EF4-FFF2-40B4-BE49-F238E27FC236}">
                <a16:creationId xmlns:a16="http://schemas.microsoft.com/office/drawing/2014/main" id="{82351DED-4A7E-E573-77DA-03C2CD32EA07}"/>
              </a:ext>
            </a:extLst>
          </p:cNvPr>
          <p:cNvSpPr/>
          <p:nvPr/>
        </p:nvSpPr>
        <p:spPr>
          <a:xfrm rot="16200000">
            <a:off x="7828384" y="1806452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Rettangolo 62">
            <a:extLst>
              <a:ext uri="{FF2B5EF4-FFF2-40B4-BE49-F238E27FC236}">
                <a16:creationId xmlns:a16="http://schemas.microsoft.com/office/drawing/2014/main" id="{B755ACDE-FBE8-131C-A48B-B2815FF9E2CE}"/>
              </a:ext>
            </a:extLst>
          </p:cNvPr>
          <p:cNvSpPr/>
          <p:nvPr/>
        </p:nvSpPr>
        <p:spPr>
          <a:xfrm rot="16200000">
            <a:off x="8086849" y="1806452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Rettangolo 63">
            <a:extLst>
              <a:ext uri="{FF2B5EF4-FFF2-40B4-BE49-F238E27FC236}">
                <a16:creationId xmlns:a16="http://schemas.microsoft.com/office/drawing/2014/main" id="{6BF197D2-D0B1-ED52-A4AA-C9DF2D92E84F}"/>
              </a:ext>
            </a:extLst>
          </p:cNvPr>
          <p:cNvSpPr/>
          <p:nvPr/>
        </p:nvSpPr>
        <p:spPr>
          <a:xfrm rot="16200000">
            <a:off x="8368149" y="1806452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5" name="Gruppo 64">
            <a:extLst>
              <a:ext uri="{FF2B5EF4-FFF2-40B4-BE49-F238E27FC236}">
                <a16:creationId xmlns:a16="http://schemas.microsoft.com/office/drawing/2014/main" id="{ADDC8E76-3AB1-AC39-7ABD-E9EF62014FC1}"/>
              </a:ext>
            </a:extLst>
          </p:cNvPr>
          <p:cNvGrpSpPr/>
          <p:nvPr/>
        </p:nvGrpSpPr>
        <p:grpSpPr>
          <a:xfrm rot="16200000" flipV="1">
            <a:off x="9359422" y="1144489"/>
            <a:ext cx="288000" cy="684000"/>
            <a:chOff x="2150111" y="3240360"/>
            <a:chExt cx="438085" cy="842754"/>
          </a:xfrm>
        </p:grpSpPr>
        <p:sp>
          <p:nvSpPr>
            <p:cNvPr id="66" name="Figura a mano libera: forma 348">
              <a:extLst>
                <a:ext uri="{FF2B5EF4-FFF2-40B4-BE49-F238E27FC236}">
                  <a16:creationId xmlns:a16="http://schemas.microsoft.com/office/drawing/2014/main" id="{0CAB399B-E622-B434-D44B-297842A634BE}"/>
                </a:ext>
              </a:extLst>
            </p:cNvPr>
            <p:cNvSpPr/>
            <p:nvPr/>
          </p:nvSpPr>
          <p:spPr>
            <a:xfrm>
              <a:off x="2407202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noFill/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7" name="Triangolo isoscele 349">
              <a:extLst>
                <a:ext uri="{FF2B5EF4-FFF2-40B4-BE49-F238E27FC236}">
                  <a16:creationId xmlns:a16="http://schemas.microsoft.com/office/drawing/2014/main" id="{71538FFE-A09C-8CD2-B880-ECAB68B8940F}"/>
                </a:ext>
              </a:extLst>
            </p:cNvPr>
            <p:cNvSpPr/>
            <p:nvPr/>
          </p:nvSpPr>
          <p:spPr>
            <a:xfrm rot="20648861">
              <a:off x="2400449" y="3240360"/>
              <a:ext cx="187747" cy="164429"/>
            </a:xfrm>
            <a:prstGeom prst="triangle">
              <a:avLst/>
            </a:prstGeom>
            <a:solidFill>
              <a:srgbClr val="0000FF"/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8" name="Figura a mano libera: forma 350">
              <a:extLst>
                <a:ext uri="{FF2B5EF4-FFF2-40B4-BE49-F238E27FC236}">
                  <a16:creationId xmlns:a16="http://schemas.microsoft.com/office/drawing/2014/main" id="{1CF4173D-7192-3BCD-BB32-165FD893BD03}"/>
                </a:ext>
              </a:extLst>
            </p:cNvPr>
            <p:cNvSpPr/>
            <p:nvPr/>
          </p:nvSpPr>
          <p:spPr>
            <a:xfrm>
              <a:off x="2156864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noFill/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9" name="Triangolo isoscele 351">
              <a:extLst>
                <a:ext uri="{FF2B5EF4-FFF2-40B4-BE49-F238E27FC236}">
                  <a16:creationId xmlns:a16="http://schemas.microsoft.com/office/drawing/2014/main" id="{781DD0E8-8A1C-8677-8C5D-6129FDA26F41}"/>
                </a:ext>
              </a:extLst>
            </p:cNvPr>
            <p:cNvSpPr/>
            <p:nvPr/>
          </p:nvSpPr>
          <p:spPr>
            <a:xfrm rot="20648861">
              <a:off x="2150111" y="3240360"/>
              <a:ext cx="187747" cy="164429"/>
            </a:xfrm>
            <a:prstGeom prst="triangle">
              <a:avLst/>
            </a:prstGeom>
            <a:solidFill>
              <a:srgbClr val="0000FF"/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70" name="Gruppo 69">
            <a:extLst>
              <a:ext uri="{FF2B5EF4-FFF2-40B4-BE49-F238E27FC236}">
                <a16:creationId xmlns:a16="http://schemas.microsoft.com/office/drawing/2014/main" id="{E755F881-D6A0-8A85-4F0C-D8146B4AEA69}"/>
              </a:ext>
            </a:extLst>
          </p:cNvPr>
          <p:cNvGrpSpPr/>
          <p:nvPr/>
        </p:nvGrpSpPr>
        <p:grpSpPr>
          <a:xfrm rot="16200000" flipV="1">
            <a:off x="9360665" y="1868525"/>
            <a:ext cx="288000" cy="684000"/>
            <a:chOff x="2150111" y="3240360"/>
            <a:chExt cx="438085" cy="842754"/>
          </a:xfrm>
        </p:grpSpPr>
        <p:sp>
          <p:nvSpPr>
            <p:cNvPr id="71" name="Figura a mano libera: forma 353">
              <a:extLst>
                <a:ext uri="{FF2B5EF4-FFF2-40B4-BE49-F238E27FC236}">
                  <a16:creationId xmlns:a16="http://schemas.microsoft.com/office/drawing/2014/main" id="{0DC2E0EB-36F5-7314-4208-A48B723A34A8}"/>
                </a:ext>
              </a:extLst>
            </p:cNvPr>
            <p:cNvSpPr/>
            <p:nvPr/>
          </p:nvSpPr>
          <p:spPr>
            <a:xfrm>
              <a:off x="2407202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noFill/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2" name="Triangolo isoscele 354">
              <a:extLst>
                <a:ext uri="{FF2B5EF4-FFF2-40B4-BE49-F238E27FC236}">
                  <a16:creationId xmlns:a16="http://schemas.microsoft.com/office/drawing/2014/main" id="{65A70A8F-2648-8E6E-85A9-FA27140DB7C8}"/>
                </a:ext>
              </a:extLst>
            </p:cNvPr>
            <p:cNvSpPr/>
            <p:nvPr/>
          </p:nvSpPr>
          <p:spPr>
            <a:xfrm rot="20648861">
              <a:off x="2400449" y="3240360"/>
              <a:ext cx="187747" cy="164429"/>
            </a:xfrm>
            <a:prstGeom prst="triangle">
              <a:avLst/>
            </a:prstGeom>
            <a:solidFill>
              <a:srgbClr val="0000FF"/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3" name="Figura a mano libera: forma 355">
              <a:extLst>
                <a:ext uri="{FF2B5EF4-FFF2-40B4-BE49-F238E27FC236}">
                  <a16:creationId xmlns:a16="http://schemas.microsoft.com/office/drawing/2014/main" id="{0C0F2B79-75A2-3E05-57DE-FAC16C4FB150}"/>
                </a:ext>
              </a:extLst>
            </p:cNvPr>
            <p:cNvSpPr/>
            <p:nvPr/>
          </p:nvSpPr>
          <p:spPr>
            <a:xfrm>
              <a:off x="2156864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noFill/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4" name="Triangolo isoscele 356">
              <a:extLst>
                <a:ext uri="{FF2B5EF4-FFF2-40B4-BE49-F238E27FC236}">
                  <a16:creationId xmlns:a16="http://schemas.microsoft.com/office/drawing/2014/main" id="{4FE679AE-B801-5945-6976-80FB95299743}"/>
                </a:ext>
              </a:extLst>
            </p:cNvPr>
            <p:cNvSpPr/>
            <p:nvPr/>
          </p:nvSpPr>
          <p:spPr>
            <a:xfrm rot="20648861">
              <a:off x="2150111" y="3240360"/>
              <a:ext cx="187747" cy="164429"/>
            </a:xfrm>
            <a:prstGeom prst="triangle">
              <a:avLst/>
            </a:prstGeom>
            <a:solidFill>
              <a:srgbClr val="0000FF"/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75" name="Connettore 2 74">
            <a:extLst>
              <a:ext uri="{FF2B5EF4-FFF2-40B4-BE49-F238E27FC236}">
                <a16:creationId xmlns:a16="http://schemas.microsoft.com/office/drawing/2014/main" id="{DB105A13-4E35-F660-BFA8-91D43295598D}"/>
              </a:ext>
            </a:extLst>
          </p:cNvPr>
          <p:cNvCxnSpPr>
            <a:cxnSpLocks/>
            <a:endCxn id="115" idx="0"/>
          </p:cNvCxnSpPr>
          <p:nvPr/>
        </p:nvCxnSpPr>
        <p:spPr>
          <a:xfrm flipH="1">
            <a:off x="10883228" y="5003006"/>
            <a:ext cx="315544" cy="9149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uppo 76">
            <a:extLst>
              <a:ext uri="{FF2B5EF4-FFF2-40B4-BE49-F238E27FC236}">
                <a16:creationId xmlns:a16="http://schemas.microsoft.com/office/drawing/2014/main" id="{29A73C52-B8BC-700D-048C-A0BE457C2AD9}"/>
              </a:ext>
            </a:extLst>
          </p:cNvPr>
          <p:cNvGrpSpPr/>
          <p:nvPr/>
        </p:nvGrpSpPr>
        <p:grpSpPr>
          <a:xfrm rot="16200000">
            <a:off x="10915781" y="3381816"/>
            <a:ext cx="288000" cy="684000"/>
            <a:chOff x="2150111" y="3240360"/>
            <a:chExt cx="438085" cy="842754"/>
          </a:xfrm>
          <a:solidFill>
            <a:srgbClr val="FF0000"/>
          </a:solidFill>
        </p:grpSpPr>
        <p:sp>
          <p:nvSpPr>
            <p:cNvPr id="78" name="Figura a mano libera: forma 360">
              <a:extLst>
                <a:ext uri="{FF2B5EF4-FFF2-40B4-BE49-F238E27FC236}">
                  <a16:creationId xmlns:a16="http://schemas.microsoft.com/office/drawing/2014/main" id="{E34D8E44-9710-EB90-5587-85889AB224C4}"/>
                </a:ext>
              </a:extLst>
            </p:cNvPr>
            <p:cNvSpPr/>
            <p:nvPr/>
          </p:nvSpPr>
          <p:spPr>
            <a:xfrm>
              <a:off x="2407202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rgbClr val="FF0000"/>
                </a:solidFill>
              </a:endParaRPr>
            </a:p>
          </p:txBody>
        </p:sp>
        <p:sp>
          <p:nvSpPr>
            <p:cNvPr id="79" name="Triangolo isoscele 361">
              <a:extLst>
                <a:ext uri="{FF2B5EF4-FFF2-40B4-BE49-F238E27FC236}">
                  <a16:creationId xmlns:a16="http://schemas.microsoft.com/office/drawing/2014/main" id="{277F08E8-DD9C-68EB-A073-8792C0687454}"/>
                </a:ext>
              </a:extLst>
            </p:cNvPr>
            <p:cNvSpPr/>
            <p:nvPr/>
          </p:nvSpPr>
          <p:spPr>
            <a:xfrm rot="20648861">
              <a:off x="2400449" y="3240360"/>
              <a:ext cx="187747" cy="164429"/>
            </a:xfrm>
            <a:prstGeom prst="triangle">
              <a:avLst/>
            </a:pr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rgbClr val="FF0000"/>
                </a:solidFill>
              </a:endParaRPr>
            </a:p>
          </p:txBody>
        </p:sp>
        <p:sp>
          <p:nvSpPr>
            <p:cNvPr id="80" name="Figura a mano libera: forma 362">
              <a:extLst>
                <a:ext uri="{FF2B5EF4-FFF2-40B4-BE49-F238E27FC236}">
                  <a16:creationId xmlns:a16="http://schemas.microsoft.com/office/drawing/2014/main" id="{D564F35E-9732-9D30-D6D3-B8B333DC6E85}"/>
                </a:ext>
              </a:extLst>
            </p:cNvPr>
            <p:cNvSpPr/>
            <p:nvPr/>
          </p:nvSpPr>
          <p:spPr>
            <a:xfrm>
              <a:off x="2156864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rgbClr val="FF0000"/>
                </a:solidFill>
              </a:endParaRPr>
            </a:p>
          </p:txBody>
        </p:sp>
        <p:sp>
          <p:nvSpPr>
            <p:cNvPr id="81" name="Triangolo isoscele 363">
              <a:extLst>
                <a:ext uri="{FF2B5EF4-FFF2-40B4-BE49-F238E27FC236}">
                  <a16:creationId xmlns:a16="http://schemas.microsoft.com/office/drawing/2014/main" id="{E128A693-5FDA-DC77-E64D-9EFA8EBA5AED}"/>
                </a:ext>
              </a:extLst>
            </p:cNvPr>
            <p:cNvSpPr/>
            <p:nvPr/>
          </p:nvSpPr>
          <p:spPr>
            <a:xfrm rot="20648861">
              <a:off x="2150111" y="3240360"/>
              <a:ext cx="187747" cy="164429"/>
            </a:xfrm>
            <a:prstGeom prst="triangle">
              <a:avLst/>
            </a:pr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rgbClr val="FF0000"/>
                </a:solidFill>
              </a:endParaRPr>
            </a:p>
          </p:txBody>
        </p:sp>
      </p:grpSp>
      <p:grpSp>
        <p:nvGrpSpPr>
          <p:cNvPr id="82" name="Gruppo 81">
            <a:extLst>
              <a:ext uri="{FF2B5EF4-FFF2-40B4-BE49-F238E27FC236}">
                <a16:creationId xmlns:a16="http://schemas.microsoft.com/office/drawing/2014/main" id="{F655F08F-55A9-D28E-5671-49E4CCED032B}"/>
              </a:ext>
            </a:extLst>
          </p:cNvPr>
          <p:cNvGrpSpPr/>
          <p:nvPr/>
        </p:nvGrpSpPr>
        <p:grpSpPr>
          <a:xfrm rot="16200000">
            <a:off x="10902801" y="4045836"/>
            <a:ext cx="288000" cy="684000"/>
            <a:chOff x="2150111" y="3240360"/>
            <a:chExt cx="438085" cy="842754"/>
          </a:xfrm>
          <a:solidFill>
            <a:srgbClr val="FF0000"/>
          </a:solidFill>
        </p:grpSpPr>
        <p:sp>
          <p:nvSpPr>
            <p:cNvPr id="83" name="Figura a mano libera: forma 365">
              <a:extLst>
                <a:ext uri="{FF2B5EF4-FFF2-40B4-BE49-F238E27FC236}">
                  <a16:creationId xmlns:a16="http://schemas.microsoft.com/office/drawing/2014/main" id="{D9C3EDBA-141A-5761-80AA-8B31C2D03E38}"/>
                </a:ext>
              </a:extLst>
            </p:cNvPr>
            <p:cNvSpPr/>
            <p:nvPr/>
          </p:nvSpPr>
          <p:spPr>
            <a:xfrm>
              <a:off x="2407202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rgbClr val="FF0000"/>
                </a:solidFill>
              </a:endParaRPr>
            </a:p>
          </p:txBody>
        </p:sp>
        <p:sp>
          <p:nvSpPr>
            <p:cNvPr id="84" name="Triangolo isoscele 366">
              <a:extLst>
                <a:ext uri="{FF2B5EF4-FFF2-40B4-BE49-F238E27FC236}">
                  <a16:creationId xmlns:a16="http://schemas.microsoft.com/office/drawing/2014/main" id="{47CF90ED-C475-F6D3-4AF1-2C9C1B24C747}"/>
                </a:ext>
              </a:extLst>
            </p:cNvPr>
            <p:cNvSpPr/>
            <p:nvPr/>
          </p:nvSpPr>
          <p:spPr>
            <a:xfrm rot="20648861">
              <a:off x="2400449" y="3240360"/>
              <a:ext cx="187747" cy="164429"/>
            </a:xfrm>
            <a:prstGeom prst="triangle">
              <a:avLst/>
            </a:pr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rgbClr val="FF0000"/>
                </a:solidFill>
              </a:endParaRPr>
            </a:p>
          </p:txBody>
        </p:sp>
        <p:sp>
          <p:nvSpPr>
            <p:cNvPr id="85" name="Figura a mano libera: forma 367">
              <a:extLst>
                <a:ext uri="{FF2B5EF4-FFF2-40B4-BE49-F238E27FC236}">
                  <a16:creationId xmlns:a16="http://schemas.microsoft.com/office/drawing/2014/main" id="{0FA83185-4D2C-465E-9F8E-46269C6F6AEF}"/>
                </a:ext>
              </a:extLst>
            </p:cNvPr>
            <p:cNvSpPr/>
            <p:nvPr/>
          </p:nvSpPr>
          <p:spPr>
            <a:xfrm>
              <a:off x="2156864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rgbClr val="FF0000"/>
                </a:solidFill>
              </a:endParaRPr>
            </a:p>
          </p:txBody>
        </p:sp>
        <p:sp>
          <p:nvSpPr>
            <p:cNvPr id="86" name="Triangolo isoscele 368">
              <a:extLst>
                <a:ext uri="{FF2B5EF4-FFF2-40B4-BE49-F238E27FC236}">
                  <a16:creationId xmlns:a16="http://schemas.microsoft.com/office/drawing/2014/main" id="{FC19A589-C24B-EBCA-462E-ECC0655BF966}"/>
                </a:ext>
              </a:extLst>
            </p:cNvPr>
            <p:cNvSpPr/>
            <p:nvPr/>
          </p:nvSpPr>
          <p:spPr>
            <a:xfrm rot="20648861">
              <a:off x="2150111" y="3240360"/>
              <a:ext cx="187747" cy="164429"/>
            </a:xfrm>
            <a:prstGeom prst="triangle">
              <a:avLst/>
            </a:prstGeom>
            <a:grp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rgbClr val="FF0000"/>
                </a:solidFill>
              </a:endParaRPr>
            </a:p>
          </p:txBody>
        </p:sp>
      </p:grpSp>
      <p:sp>
        <p:nvSpPr>
          <p:cNvPr id="87" name="Rettangolo 86">
            <a:extLst>
              <a:ext uri="{FF2B5EF4-FFF2-40B4-BE49-F238E27FC236}">
                <a16:creationId xmlns:a16="http://schemas.microsoft.com/office/drawing/2014/main" id="{0B080321-590E-AD82-ED4B-A16779379D4D}"/>
              </a:ext>
            </a:extLst>
          </p:cNvPr>
          <p:cNvSpPr/>
          <p:nvPr/>
        </p:nvSpPr>
        <p:spPr>
          <a:xfrm rot="16200000">
            <a:off x="10191081" y="1828934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Rettangolo 87">
            <a:extLst>
              <a:ext uri="{FF2B5EF4-FFF2-40B4-BE49-F238E27FC236}">
                <a16:creationId xmlns:a16="http://schemas.microsoft.com/office/drawing/2014/main" id="{DAFD6ED3-E814-6813-BB9D-80F0CA947396}"/>
              </a:ext>
            </a:extLst>
          </p:cNvPr>
          <p:cNvSpPr/>
          <p:nvPr/>
        </p:nvSpPr>
        <p:spPr>
          <a:xfrm rot="16200000">
            <a:off x="10449546" y="1828934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Rettangolo 88">
            <a:extLst>
              <a:ext uri="{FF2B5EF4-FFF2-40B4-BE49-F238E27FC236}">
                <a16:creationId xmlns:a16="http://schemas.microsoft.com/office/drawing/2014/main" id="{328FED54-099A-F2DA-5009-041F60E53411}"/>
              </a:ext>
            </a:extLst>
          </p:cNvPr>
          <p:cNvSpPr/>
          <p:nvPr/>
        </p:nvSpPr>
        <p:spPr>
          <a:xfrm rot="16200000">
            <a:off x="10730846" y="1828934"/>
            <a:ext cx="2016809" cy="153132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0" name="Gruppo 89">
            <a:extLst>
              <a:ext uri="{FF2B5EF4-FFF2-40B4-BE49-F238E27FC236}">
                <a16:creationId xmlns:a16="http://schemas.microsoft.com/office/drawing/2014/main" id="{6506A224-1B33-5147-F87A-392CA60EC23C}"/>
              </a:ext>
            </a:extLst>
          </p:cNvPr>
          <p:cNvGrpSpPr/>
          <p:nvPr/>
        </p:nvGrpSpPr>
        <p:grpSpPr>
          <a:xfrm rot="16200000">
            <a:off x="10975953" y="1207981"/>
            <a:ext cx="288000" cy="684000"/>
            <a:chOff x="2150111" y="3240360"/>
            <a:chExt cx="438085" cy="842754"/>
          </a:xfrm>
        </p:grpSpPr>
        <p:sp>
          <p:nvSpPr>
            <p:cNvPr id="91" name="Figura a mano libera: forma 373">
              <a:extLst>
                <a:ext uri="{FF2B5EF4-FFF2-40B4-BE49-F238E27FC236}">
                  <a16:creationId xmlns:a16="http://schemas.microsoft.com/office/drawing/2014/main" id="{E21FFDB7-CE03-7CEE-D019-0170D7C37AC5}"/>
                </a:ext>
              </a:extLst>
            </p:cNvPr>
            <p:cNvSpPr/>
            <p:nvPr/>
          </p:nvSpPr>
          <p:spPr>
            <a:xfrm>
              <a:off x="2407202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noFill/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2" name="Triangolo isoscele 374">
              <a:extLst>
                <a:ext uri="{FF2B5EF4-FFF2-40B4-BE49-F238E27FC236}">
                  <a16:creationId xmlns:a16="http://schemas.microsoft.com/office/drawing/2014/main" id="{C4995803-EB3B-892A-8A2E-D03967D5F9F5}"/>
                </a:ext>
              </a:extLst>
            </p:cNvPr>
            <p:cNvSpPr/>
            <p:nvPr/>
          </p:nvSpPr>
          <p:spPr>
            <a:xfrm rot="20648861">
              <a:off x="2400449" y="3240360"/>
              <a:ext cx="187747" cy="164429"/>
            </a:xfrm>
            <a:prstGeom prst="triangle">
              <a:avLst/>
            </a:prstGeom>
            <a:solidFill>
              <a:srgbClr val="0000FF"/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3" name="Figura a mano libera: forma 375">
              <a:extLst>
                <a:ext uri="{FF2B5EF4-FFF2-40B4-BE49-F238E27FC236}">
                  <a16:creationId xmlns:a16="http://schemas.microsoft.com/office/drawing/2014/main" id="{E2B35CF1-3AF9-2BFF-E314-2516B78527E9}"/>
                </a:ext>
              </a:extLst>
            </p:cNvPr>
            <p:cNvSpPr/>
            <p:nvPr/>
          </p:nvSpPr>
          <p:spPr>
            <a:xfrm>
              <a:off x="2156864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noFill/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4" name="Triangolo isoscele 376">
              <a:extLst>
                <a:ext uri="{FF2B5EF4-FFF2-40B4-BE49-F238E27FC236}">
                  <a16:creationId xmlns:a16="http://schemas.microsoft.com/office/drawing/2014/main" id="{8E46AA5F-C8AF-F7F4-86BD-E18A9AEE06AD}"/>
                </a:ext>
              </a:extLst>
            </p:cNvPr>
            <p:cNvSpPr/>
            <p:nvPr/>
          </p:nvSpPr>
          <p:spPr>
            <a:xfrm rot="20648861">
              <a:off x="2150111" y="3240360"/>
              <a:ext cx="187747" cy="164429"/>
            </a:xfrm>
            <a:prstGeom prst="triangle">
              <a:avLst/>
            </a:prstGeom>
            <a:solidFill>
              <a:srgbClr val="0000FF"/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95" name="Gruppo 94">
            <a:extLst>
              <a:ext uri="{FF2B5EF4-FFF2-40B4-BE49-F238E27FC236}">
                <a16:creationId xmlns:a16="http://schemas.microsoft.com/office/drawing/2014/main" id="{7128D411-798F-575C-585E-96446D4D4C64}"/>
              </a:ext>
            </a:extLst>
          </p:cNvPr>
          <p:cNvGrpSpPr/>
          <p:nvPr/>
        </p:nvGrpSpPr>
        <p:grpSpPr>
          <a:xfrm rot="16200000">
            <a:off x="11004558" y="1882880"/>
            <a:ext cx="288000" cy="684000"/>
            <a:chOff x="2150111" y="3240360"/>
            <a:chExt cx="438085" cy="842754"/>
          </a:xfrm>
        </p:grpSpPr>
        <p:sp>
          <p:nvSpPr>
            <p:cNvPr id="96" name="Figura a mano libera: forma 378">
              <a:extLst>
                <a:ext uri="{FF2B5EF4-FFF2-40B4-BE49-F238E27FC236}">
                  <a16:creationId xmlns:a16="http://schemas.microsoft.com/office/drawing/2014/main" id="{81307442-2CDE-AFFE-17E1-B78FBFBF9ED4}"/>
                </a:ext>
              </a:extLst>
            </p:cNvPr>
            <p:cNvSpPr/>
            <p:nvPr/>
          </p:nvSpPr>
          <p:spPr>
            <a:xfrm>
              <a:off x="2407202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noFill/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7" name="Triangolo isoscele 379">
              <a:extLst>
                <a:ext uri="{FF2B5EF4-FFF2-40B4-BE49-F238E27FC236}">
                  <a16:creationId xmlns:a16="http://schemas.microsoft.com/office/drawing/2014/main" id="{C346EF76-FB19-DC23-51FC-9CAB29A04F36}"/>
                </a:ext>
              </a:extLst>
            </p:cNvPr>
            <p:cNvSpPr/>
            <p:nvPr/>
          </p:nvSpPr>
          <p:spPr>
            <a:xfrm rot="20648861">
              <a:off x="2400449" y="3240360"/>
              <a:ext cx="187747" cy="164429"/>
            </a:xfrm>
            <a:prstGeom prst="triangle">
              <a:avLst/>
            </a:prstGeom>
            <a:solidFill>
              <a:srgbClr val="0000FF"/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8" name="Figura a mano libera: forma 380">
              <a:extLst>
                <a:ext uri="{FF2B5EF4-FFF2-40B4-BE49-F238E27FC236}">
                  <a16:creationId xmlns:a16="http://schemas.microsoft.com/office/drawing/2014/main" id="{8F4AF77C-6090-5AB1-246C-B7BD0F788D21}"/>
                </a:ext>
              </a:extLst>
            </p:cNvPr>
            <p:cNvSpPr/>
            <p:nvPr/>
          </p:nvSpPr>
          <p:spPr>
            <a:xfrm>
              <a:off x="2156864" y="3396037"/>
              <a:ext cx="115711" cy="687077"/>
            </a:xfrm>
            <a:custGeom>
              <a:avLst/>
              <a:gdLst>
                <a:gd name="connsiteX0" fmla="*/ 0 w 199475"/>
                <a:gd name="connsiteY0" fmla="*/ 853440 h 853440"/>
                <a:gd name="connsiteX1" fmla="*/ 160020 w 199475"/>
                <a:gd name="connsiteY1" fmla="*/ 693420 h 853440"/>
                <a:gd name="connsiteX2" fmla="*/ 22860 w 199475"/>
                <a:gd name="connsiteY2" fmla="*/ 548640 h 853440"/>
                <a:gd name="connsiteX3" fmla="*/ 175260 w 199475"/>
                <a:gd name="connsiteY3" fmla="*/ 388620 h 853440"/>
                <a:gd name="connsiteX4" fmla="*/ 38100 w 199475"/>
                <a:gd name="connsiteY4" fmla="*/ 236220 h 853440"/>
                <a:gd name="connsiteX5" fmla="*/ 190500 w 199475"/>
                <a:gd name="connsiteY5" fmla="*/ 114300 h 853440"/>
                <a:gd name="connsiteX6" fmla="*/ 175260 w 199475"/>
                <a:gd name="connsiteY6" fmla="*/ 0 h 85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475" h="853440">
                  <a:moveTo>
                    <a:pt x="0" y="853440"/>
                  </a:moveTo>
                  <a:cubicBezTo>
                    <a:pt x="78105" y="798830"/>
                    <a:pt x="156210" y="744220"/>
                    <a:pt x="160020" y="693420"/>
                  </a:cubicBezTo>
                  <a:cubicBezTo>
                    <a:pt x="163830" y="642620"/>
                    <a:pt x="20320" y="599440"/>
                    <a:pt x="22860" y="548640"/>
                  </a:cubicBezTo>
                  <a:cubicBezTo>
                    <a:pt x="25400" y="497840"/>
                    <a:pt x="172720" y="440690"/>
                    <a:pt x="175260" y="388620"/>
                  </a:cubicBezTo>
                  <a:cubicBezTo>
                    <a:pt x="177800" y="336550"/>
                    <a:pt x="35560" y="281940"/>
                    <a:pt x="38100" y="236220"/>
                  </a:cubicBezTo>
                  <a:cubicBezTo>
                    <a:pt x="40640" y="190500"/>
                    <a:pt x="167640" y="153670"/>
                    <a:pt x="190500" y="114300"/>
                  </a:cubicBezTo>
                  <a:cubicBezTo>
                    <a:pt x="213360" y="74930"/>
                    <a:pt x="186690" y="30480"/>
                    <a:pt x="175260" y="0"/>
                  </a:cubicBezTo>
                </a:path>
              </a:pathLst>
            </a:custGeom>
            <a:noFill/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9" name="Triangolo isoscele 381">
              <a:extLst>
                <a:ext uri="{FF2B5EF4-FFF2-40B4-BE49-F238E27FC236}">
                  <a16:creationId xmlns:a16="http://schemas.microsoft.com/office/drawing/2014/main" id="{C2056DBC-A269-5BCE-60A0-2F7DAB557883}"/>
                </a:ext>
              </a:extLst>
            </p:cNvPr>
            <p:cNvSpPr/>
            <p:nvPr/>
          </p:nvSpPr>
          <p:spPr>
            <a:xfrm rot="20648861">
              <a:off x="2150111" y="3240360"/>
              <a:ext cx="187747" cy="164429"/>
            </a:xfrm>
            <a:prstGeom prst="triangle">
              <a:avLst/>
            </a:prstGeom>
            <a:solidFill>
              <a:srgbClr val="0000FF"/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00" name="CasellaDiTesto 99">
            <a:extLst>
              <a:ext uri="{FF2B5EF4-FFF2-40B4-BE49-F238E27FC236}">
                <a16:creationId xmlns:a16="http://schemas.microsoft.com/office/drawing/2014/main" id="{10CF21D9-61F3-DA21-BA71-C71005B4074F}"/>
              </a:ext>
            </a:extLst>
          </p:cNvPr>
          <p:cNvSpPr txBox="1"/>
          <p:nvPr/>
        </p:nvSpPr>
        <p:spPr>
          <a:xfrm rot="16200000">
            <a:off x="8390858" y="327827"/>
            <a:ext cx="849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EMR1</a:t>
            </a:r>
          </a:p>
        </p:txBody>
      </p:sp>
      <p:sp>
        <p:nvSpPr>
          <p:cNvPr id="101" name="CasellaDiTesto 100">
            <a:extLst>
              <a:ext uri="{FF2B5EF4-FFF2-40B4-BE49-F238E27FC236}">
                <a16:creationId xmlns:a16="http://schemas.microsoft.com/office/drawing/2014/main" id="{70D3256C-478A-919A-34DD-4A213BC2D73A}"/>
              </a:ext>
            </a:extLst>
          </p:cNvPr>
          <p:cNvSpPr txBox="1"/>
          <p:nvPr/>
        </p:nvSpPr>
        <p:spPr>
          <a:xfrm rot="16200000">
            <a:off x="8986925" y="332977"/>
            <a:ext cx="76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SSR1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CasellaDiTesto 101">
            <a:extLst>
              <a:ext uri="{FF2B5EF4-FFF2-40B4-BE49-F238E27FC236}">
                <a16:creationId xmlns:a16="http://schemas.microsoft.com/office/drawing/2014/main" id="{10172343-CBD6-0433-5B4D-774140387818}"/>
              </a:ext>
            </a:extLst>
          </p:cNvPr>
          <p:cNvSpPr txBox="1"/>
          <p:nvPr/>
        </p:nvSpPr>
        <p:spPr>
          <a:xfrm rot="16200000">
            <a:off x="8681037" y="352578"/>
            <a:ext cx="76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SSR1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CasellaDiTesto 102">
            <a:extLst>
              <a:ext uri="{FF2B5EF4-FFF2-40B4-BE49-F238E27FC236}">
                <a16:creationId xmlns:a16="http://schemas.microsoft.com/office/drawing/2014/main" id="{B87C7125-1E46-B4AF-09D4-74948405DB88}"/>
              </a:ext>
            </a:extLst>
          </p:cNvPr>
          <p:cNvSpPr txBox="1"/>
          <p:nvPr/>
        </p:nvSpPr>
        <p:spPr>
          <a:xfrm rot="16200000">
            <a:off x="11291486" y="337009"/>
            <a:ext cx="849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EMR1</a:t>
            </a:r>
          </a:p>
        </p:txBody>
      </p:sp>
      <p:sp>
        <p:nvSpPr>
          <p:cNvPr id="104" name="CasellaDiTesto 103">
            <a:extLst>
              <a:ext uri="{FF2B5EF4-FFF2-40B4-BE49-F238E27FC236}">
                <a16:creationId xmlns:a16="http://schemas.microsoft.com/office/drawing/2014/main" id="{62B678A5-34A9-1294-0FBC-D274023D3CE0}"/>
              </a:ext>
            </a:extLst>
          </p:cNvPr>
          <p:cNvSpPr txBox="1"/>
          <p:nvPr/>
        </p:nvSpPr>
        <p:spPr>
          <a:xfrm rot="16200000">
            <a:off x="11038795" y="355476"/>
            <a:ext cx="76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SSR1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5" name="CasellaDiTesto 104">
            <a:extLst>
              <a:ext uri="{FF2B5EF4-FFF2-40B4-BE49-F238E27FC236}">
                <a16:creationId xmlns:a16="http://schemas.microsoft.com/office/drawing/2014/main" id="{E8473C46-580D-A3F4-C834-CFC6A25ACC7A}"/>
              </a:ext>
            </a:extLst>
          </p:cNvPr>
          <p:cNvSpPr txBox="1"/>
          <p:nvPr/>
        </p:nvSpPr>
        <p:spPr>
          <a:xfrm rot="16200000">
            <a:off x="10789710" y="368387"/>
            <a:ext cx="76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SSR1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CasellaDiTesto 114">
            <a:extLst>
              <a:ext uri="{FF2B5EF4-FFF2-40B4-BE49-F238E27FC236}">
                <a16:creationId xmlns:a16="http://schemas.microsoft.com/office/drawing/2014/main" id="{D0070FF5-2F35-98F3-3C2C-7598B68833A5}"/>
              </a:ext>
            </a:extLst>
          </p:cNvPr>
          <p:cNvSpPr txBox="1"/>
          <p:nvPr/>
        </p:nvSpPr>
        <p:spPr>
          <a:xfrm>
            <a:off x="9687173" y="5917924"/>
            <a:ext cx="2392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Termoresistenze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CasellaDiTesto 119">
                <a:extLst>
                  <a:ext uri="{FF2B5EF4-FFF2-40B4-BE49-F238E27FC236}">
                    <a16:creationId xmlns:a16="http://schemas.microsoft.com/office/drawing/2014/main" id="{9B911A2D-37D7-9316-8D7E-42477DCC8282}"/>
                  </a:ext>
                </a:extLst>
              </p:cNvPr>
              <p:cNvSpPr txBox="1"/>
              <p:nvPr/>
            </p:nvSpPr>
            <p:spPr>
              <a:xfrm>
                <a:off x="185670" y="920019"/>
                <a:ext cx="7745438" cy="48004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 </a:t>
                </a:r>
                <a:r>
                  <a:rPr lang="it-IT" sz="25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termoresistenze</a:t>
                </a: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sono gli strumenti adibiti alla generazione del calore all’interno della cavità;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 </a:t>
                </a:r>
                <a:r>
                  <a:rPr lang="it-IT" sz="25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termocoppie</a:t>
                </a: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sono sensori posizionati all’interno della cavità il cui obiettivo è quello di fornire le letture di temperatura;</a:t>
                </a:r>
              </a:p>
              <a:p>
                <a:pPr algn="just"/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Complessivamente, il sistema dispone di: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𝑢</m:t>
                      </m:r>
                      <m:d>
                        <m:d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25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it-IT" sz="2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it-IT" sz="2500" b="0" i="1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it-IT" sz="2500" b="0" i="1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d>
                        <m:d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it-IT" sz="25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,⋯,</m:t>
                              </m:r>
                              <m:sSub>
                                <m:sSub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it-IT" sz="25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sz="25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it-IT" sz="25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t-IT" sz="25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0" name="CasellaDiTesto 119">
                <a:extLst>
                  <a:ext uri="{FF2B5EF4-FFF2-40B4-BE49-F238E27FC236}">
                    <a16:creationId xmlns:a16="http://schemas.microsoft.com/office/drawing/2014/main" id="{9B911A2D-37D7-9316-8D7E-42477DCC82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670" y="920019"/>
                <a:ext cx="7745438" cy="4800481"/>
              </a:xfrm>
              <a:prstGeom prst="rect">
                <a:avLst/>
              </a:prstGeom>
              <a:blipFill>
                <a:blip r:embed="rId15"/>
                <a:stretch>
                  <a:fillRect l="-1146" t="-1055" r="-13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1" name="Rettangolo con angoli arrotondati 110">
            <a:extLst>
              <a:ext uri="{FF2B5EF4-FFF2-40B4-BE49-F238E27FC236}">
                <a16:creationId xmlns:a16="http://schemas.microsoft.com/office/drawing/2014/main" id="{D7E7C03C-5376-24C0-1EEC-DB533C83A02B}"/>
              </a:ext>
            </a:extLst>
          </p:cNvPr>
          <p:cNvSpPr/>
          <p:nvPr/>
        </p:nvSpPr>
        <p:spPr>
          <a:xfrm>
            <a:off x="8494488" y="87882"/>
            <a:ext cx="3587467" cy="6682238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537E922-0818-90E3-597A-A2EAA70CD90F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Descrizione del sistema: vista dall’alto</a:t>
            </a:r>
          </a:p>
        </p:txBody>
      </p:sp>
    </p:spTree>
    <p:extLst>
      <p:ext uri="{BB962C8B-B14F-4D97-AF65-F5344CB8AC3E}">
        <p14:creationId xmlns:p14="http://schemas.microsoft.com/office/powerpoint/2010/main" val="2703011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FC65E-DF05-8DAB-0400-65A7550BE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825836F0-9DCC-8380-41BF-B9482815EF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8CDCC81-5D6A-D1B0-DAC9-08659773B526}"/>
              </a:ext>
            </a:extLst>
          </p:cNvPr>
          <p:cNvSpPr txBox="1"/>
          <p:nvPr/>
        </p:nvSpPr>
        <p:spPr>
          <a:xfrm>
            <a:off x="3878316" y="6148552"/>
            <a:ext cx="7204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Davide Previtali, Leandro </a:t>
            </a:r>
            <a:r>
              <a:rPr lang="it-IT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Pitturelli</a:t>
            </a:r>
            <a:r>
              <a:rPr lang="it-IT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Fabio Previdi, Antonio Ferramosca, </a:t>
            </a:r>
            <a:r>
              <a:rPr lang="it-IT" i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Temperature control of a </a:t>
            </a:r>
            <a:r>
              <a:rPr lang="it-IT" i="1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shrink</a:t>
            </a:r>
            <a:r>
              <a:rPr lang="it-IT" i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tunnel with multiple </a:t>
            </a:r>
            <a:r>
              <a:rPr lang="it-IT" i="1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heating</a:t>
            </a:r>
            <a:r>
              <a:rPr lang="it-IT" i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zones.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74CAD34-38E3-7E1D-F7FA-51B2BEDD1768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Descrizione del sistema: modellistica in variabili di stato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8779E7C-6942-A792-2830-A266F2F63036}"/>
                  </a:ext>
                </a:extLst>
              </p:cNvPr>
              <p:cNvSpPr txBox="1"/>
              <p:nvPr/>
            </p:nvSpPr>
            <p:spPr>
              <a:xfrm>
                <a:off x="378041" y="939344"/>
                <a:ext cx="11435913" cy="49793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poter implementare una opportuna strategia di controllo è necessario disporre di un </a:t>
                </a:r>
                <a:r>
                  <a:rPr lang="it-IT" sz="25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modello del sistema da controllare</a:t>
                </a: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ovvero un modello che descriva il comportamento del sistema sotto controllo nella migliore maniera possibile.</a:t>
                </a:r>
              </a:p>
              <a:p>
                <a:pPr algn="just"/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 modello in variabili di stato assume la seguente forma:</a:t>
                </a:r>
              </a:p>
              <a:p>
                <a:pPr algn="just"/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it-IT" sz="25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d>
                                <m:dPr>
                                  <m:ctrlP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  <m: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⋅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d>
                                <m:dPr>
                                  <m:ctrlP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⋅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  <m:d>
                                <m:dPr>
                                  <m:ctrlP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  <m:e/>
                            <m:e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  <m:d>
                                <m:dPr>
                                  <m:ctrlP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𝐶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⋅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d>
                                <m:dPr>
                                  <m:ctrlP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⋅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  <m:d>
                                <m:dPr>
                                  <m:ctrlP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5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</m:eqArr>
                        </m:e>
                      </m:d>
                    </m:oMath>
                  </m:oMathPara>
                </a14:m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it-IT" sz="2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 matrici </a:t>
                </a:r>
                <a14:m>
                  <m:oMath xmlns:m="http://schemas.openxmlformats.org/officeDocument/2006/math">
                    <m:r>
                      <a:rPr lang="it-IT" sz="25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it-IT" sz="25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𝐵</m:t>
                    </m:r>
                  </m:oMath>
                </a14:m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it-IT" sz="25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 </a:t>
                </a:r>
                <a14:m>
                  <m:oMath xmlns:m="http://schemas.openxmlformats.org/officeDocument/2006/math">
                    <m:r>
                      <a:rPr lang="it-IT" sz="25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𝐷</m:t>
                    </m:r>
                  </m:oMath>
                </a14:m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sono state identificate per mezzo della modellazione del forno mediante un </a:t>
                </a:r>
                <a:r>
                  <a:rPr lang="it-IT" sz="25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circuito termo-elettrico equivalente </a:t>
                </a:r>
                <a:r>
                  <a:rPr lang="it-IT" sz="25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[1]</a:t>
                </a: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8779E7C-6942-A792-2830-A266F2F630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41" y="939344"/>
                <a:ext cx="11435913" cy="4979312"/>
              </a:xfrm>
              <a:prstGeom prst="rect">
                <a:avLst/>
              </a:prstGeom>
              <a:blipFill>
                <a:blip r:embed="rId3"/>
                <a:stretch>
                  <a:fillRect l="-887" t="-20051" r="-887" b="-7030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0435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8054E58-4003-9C9D-343E-239E727EE3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791F9AF-1DCC-D432-B727-1E6D55B96165}"/>
              </a:ext>
            </a:extLst>
          </p:cNvPr>
          <p:cNvSpPr txBox="1"/>
          <p:nvPr/>
        </p:nvSpPr>
        <p:spPr>
          <a:xfrm>
            <a:off x="622852" y="1497702"/>
            <a:ext cx="1094629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Descrizione del sistema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Architettura di controllo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Ottimizzazione bayesiana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Risultati sperimentali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3500" b="1" dirty="0">
                <a:solidFill>
                  <a:srgbClr val="BBC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Conclusione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29DF1DD-E019-A33E-3B58-D897F450E54B}"/>
              </a:ext>
            </a:extLst>
          </p:cNvPr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705407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0841107-8860-E5D6-099E-507F1532CE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096718-7586-4E89-9C51-4CF0EA8788A2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60C2FDB-3673-D9D5-7BF0-1C5963F81D8F}"/>
              </a:ext>
            </a:extLst>
          </p:cNvPr>
          <p:cNvSpPr/>
          <p:nvPr/>
        </p:nvSpPr>
        <p:spPr>
          <a:xfrm>
            <a:off x="2902982" y="3365469"/>
            <a:ext cx="1800000" cy="1080000"/>
          </a:xfrm>
          <a:prstGeom prst="rect">
            <a:avLst/>
          </a:prstGeom>
          <a:solidFill>
            <a:schemeClr val="bg1"/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EOMPCT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18230E1B-211F-17D1-9C2C-658349B8123E}"/>
              </a:ext>
            </a:extLst>
          </p:cNvPr>
          <p:cNvSpPr/>
          <p:nvPr/>
        </p:nvSpPr>
        <p:spPr>
          <a:xfrm>
            <a:off x="8597948" y="3365469"/>
            <a:ext cx="1800000" cy="1080000"/>
          </a:xfrm>
          <a:prstGeom prst="rect">
            <a:avLst/>
          </a:prstGeom>
          <a:solidFill>
            <a:schemeClr val="bg1"/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FORNO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A6063086-5BBC-1A6C-D1B1-86A5F2B29238}"/>
              </a:ext>
            </a:extLst>
          </p:cNvPr>
          <p:cNvSpPr/>
          <p:nvPr/>
        </p:nvSpPr>
        <p:spPr>
          <a:xfrm>
            <a:off x="1974182" y="4815566"/>
            <a:ext cx="2886535" cy="1080000"/>
          </a:xfrm>
          <a:prstGeom prst="rect">
            <a:avLst/>
          </a:prstGeom>
          <a:solidFill>
            <a:schemeClr val="bg1"/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OSSERVATORE</a:t>
            </a:r>
          </a:p>
        </p:txBody>
      </p:sp>
      <p:cxnSp>
        <p:nvCxnSpPr>
          <p:cNvPr id="7" name="Connettore a gomito 6">
            <a:extLst>
              <a:ext uri="{FF2B5EF4-FFF2-40B4-BE49-F238E27FC236}">
                <a16:creationId xmlns:a16="http://schemas.microsoft.com/office/drawing/2014/main" id="{796AC1BD-358A-592D-D57F-887131CAB3C8}"/>
              </a:ext>
            </a:extLst>
          </p:cNvPr>
          <p:cNvCxnSpPr>
            <a:cxnSpLocks/>
            <a:stCxn id="4" idx="3"/>
            <a:endCxn id="15" idx="6"/>
          </p:cNvCxnSpPr>
          <p:nvPr/>
        </p:nvCxnSpPr>
        <p:spPr>
          <a:xfrm>
            <a:off x="4702982" y="3905469"/>
            <a:ext cx="197097" cy="1146623"/>
          </a:xfrm>
          <a:prstGeom prst="bentConnector3">
            <a:avLst>
              <a:gd name="adj1" fmla="val 326209"/>
            </a:avLst>
          </a:prstGeom>
          <a:ln w="444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99158942-9619-438E-D5CA-EF4C3ABAA0A8}"/>
              </a:ext>
            </a:extLst>
          </p:cNvPr>
          <p:cNvCxnSpPr>
            <a:cxnSpLocks/>
            <a:endCxn id="25" idx="2"/>
          </p:cNvCxnSpPr>
          <p:nvPr/>
        </p:nvCxnSpPr>
        <p:spPr>
          <a:xfrm>
            <a:off x="2219702" y="3639240"/>
            <a:ext cx="643918" cy="1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526BDF3-748C-FFB7-BCAD-5994F0EF526F}"/>
                  </a:ext>
                </a:extLst>
              </p:cNvPr>
              <p:cNvSpPr txBox="1"/>
              <p:nvPr/>
            </p:nvSpPr>
            <p:spPr>
              <a:xfrm>
                <a:off x="928830" y="3357207"/>
                <a:ext cx="1288497" cy="5640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𝒓𝒆𝒇</m:t>
                          </m:r>
                        </m:sub>
                      </m:sSub>
                      <m:d>
                        <m:d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</m:d>
                    </m:oMath>
                  </m:oMathPara>
                </a14:m>
                <a:endParaRPr lang="it-IT" sz="28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526BDF3-748C-FFB7-BCAD-5994F0EF52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830" y="3357207"/>
                <a:ext cx="1288497" cy="5640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98F60AC4-0DB4-2AAC-3540-C319FE8EBCD5}"/>
                  </a:ext>
                </a:extLst>
              </p:cNvPr>
              <p:cNvSpPr txBox="1"/>
              <p:nvPr/>
            </p:nvSpPr>
            <p:spPr>
              <a:xfrm>
                <a:off x="614389" y="4563537"/>
                <a:ext cx="887891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800" b="1" i="1" smtClean="0">
                          <a:latin typeface="Cambria Math" panose="02040503050406030204" pitchFamily="18" charset="0"/>
                        </a:rPr>
                        <m:t>𝜳</m:t>
                      </m:r>
                      <m:d>
                        <m:d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</m:d>
                    </m:oMath>
                  </m:oMathPara>
                </a14:m>
                <a:endParaRPr lang="it-IT" sz="28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98F60AC4-0DB4-2AAC-3540-C319FE8EBC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389" y="4563537"/>
                <a:ext cx="887891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81B83F70-1B09-85EE-9A2E-4E1DC8DB6175}"/>
                  </a:ext>
                </a:extLst>
              </p:cNvPr>
              <p:cNvSpPr txBox="1"/>
              <p:nvPr/>
            </p:nvSpPr>
            <p:spPr>
              <a:xfrm>
                <a:off x="4933546" y="3272608"/>
                <a:ext cx="77216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800" b="1" i="1" smtClean="0">
                          <a:latin typeface="Cambria Math" panose="02040503050406030204" pitchFamily="18" charset="0"/>
                        </a:rPr>
                        <m:t>𝒖</m:t>
                      </m:r>
                      <m:d>
                        <m:d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</m:d>
                    </m:oMath>
                  </m:oMathPara>
                </a14:m>
                <a:endParaRPr lang="it-IT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81B83F70-1B09-85EE-9A2E-4E1DC8DB6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3546" y="3272608"/>
                <a:ext cx="772160" cy="523220"/>
              </a:xfrm>
              <a:prstGeom prst="rect">
                <a:avLst/>
              </a:prstGeom>
              <a:blipFill>
                <a:blip r:embed="rId5"/>
                <a:stretch>
                  <a:fillRect r="-39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Connettore a gomito 11">
            <a:extLst>
              <a:ext uri="{FF2B5EF4-FFF2-40B4-BE49-F238E27FC236}">
                <a16:creationId xmlns:a16="http://schemas.microsoft.com/office/drawing/2014/main" id="{F399ADCA-0B16-2254-909C-7168C7652051}"/>
              </a:ext>
            </a:extLst>
          </p:cNvPr>
          <p:cNvCxnSpPr>
            <a:cxnSpLocks/>
            <a:stCxn id="6" idx="1"/>
            <a:endCxn id="24" idx="2"/>
          </p:cNvCxnSpPr>
          <p:nvPr/>
        </p:nvCxnSpPr>
        <p:spPr>
          <a:xfrm rot="10800000" flipH="1">
            <a:off x="1974181" y="4154470"/>
            <a:ext cx="876123" cy="1201097"/>
          </a:xfrm>
          <a:prstGeom prst="bentConnector3">
            <a:avLst>
              <a:gd name="adj1" fmla="val -41520"/>
            </a:avLst>
          </a:prstGeom>
          <a:ln w="444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714875D7-1FA6-11D7-CE71-A9B6E4AF9F8E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4349774" y="2773703"/>
            <a:ext cx="1" cy="571778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9C9FC76-DB37-4FAF-FC3D-322FE419B5D2}"/>
              </a:ext>
            </a:extLst>
          </p:cNvPr>
          <p:cNvCxnSpPr>
            <a:cxnSpLocks/>
            <a:stCxn id="4" idx="3"/>
            <a:endCxn id="26" idx="2"/>
          </p:cNvCxnSpPr>
          <p:nvPr/>
        </p:nvCxnSpPr>
        <p:spPr>
          <a:xfrm flipV="1">
            <a:off x="4702982" y="3897290"/>
            <a:ext cx="1410273" cy="8179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e 14">
            <a:extLst>
              <a:ext uri="{FF2B5EF4-FFF2-40B4-BE49-F238E27FC236}">
                <a16:creationId xmlns:a16="http://schemas.microsoft.com/office/drawing/2014/main" id="{0AC26518-5FC4-CF1C-B00F-B3EBF46FD5ED}"/>
              </a:ext>
            </a:extLst>
          </p:cNvPr>
          <p:cNvSpPr/>
          <p:nvPr/>
        </p:nvSpPr>
        <p:spPr>
          <a:xfrm>
            <a:off x="4821356" y="5017426"/>
            <a:ext cx="78723" cy="6933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Connettore a gomito 15">
            <a:extLst>
              <a:ext uri="{FF2B5EF4-FFF2-40B4-BE49-F238E27FC236}">
                <a16:creationId xmlns:a16="http://schemas.microsoft.com/office/drawing/2014/main" id="{D1F224AB-DC68-8C66-1D16-74C58936DFE4}"/>
              </a:ext>
            </a:extLst>
          </p:cNvPr>
          <p:cNvCxnSpPr>
            <a:cxnSpLocks/>
            <a:stCxn id="5" idx="3"/>
            <a:endCxn id="18" idx="6"/>
          </p:cNvCxnSpPr>
          <p:nvPr/>
        </p:nvCxnSpPr>
        <p:spPr>
          <a:xfrm flipH="1">
            <a:off x="9465480" y="3905469"/>
            <a:ext cx="932468" cy="1618153"/>
          </a:xfrm>
          <a:prstGeom prst="bentConnector3">
            <a:avLst>
              <a:gd name="adj1" fmla="val -107229"/>
            </a:avLst>
          </a:prstGeom>
          <a:ln w="444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e 16">
            <a:extLst>
              <a:ext uri="{FF2B5EF4-FFF2-40B4-BE49-F238E27FC236}">
                <a16:creationId xmlns:a16="http://schemas.microsoft.com/office/drawing/2014/main" id="{160C9E02-904D-462A-5D43-41F9C6E24490}"/>
              </a:ext>
            </a:extLst>
          </p:cNvPr>
          <p:cNvSpPr/>
          <p:nvPr/>
        </p:nvSpPr>
        <p:spPr>
          <a:xfrm>
            <a:off x="4815302" y="5512186"/>
            <a:ext cx="78723" cy="6933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0A8F29A5-4446-8E48-9B45-375918ED0650}"/>
              </a:ext>
            </a:extLst>
          </p:cNvPr>
          <p:cNvSpPr/>
          <p:nvPr/>
        </p:nvSpPr>
        <p:spPr>
          <a:xfrm>
            <a:off x="8069645" y="5152371"/>
            <a:ext cx="1395835" cy="742502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ZOH</a:t>
            </a:r>
            <a:endParaRPr lang="it-IT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06A3EAF9-6022-DD3B-3B7E-261C250BA04C}"/>
                  </a:ext>
                </a:extLst>
              </p:cNvPr>
              <p:cNvSpPr txBox="1"/>
              <p:nvPr/>
            </p:nvSpPr>
            <p:spPr>
              <a:xfrm>
                <a:off x="7609779" y="3302175"/>
                <a:ext cx="77216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800" b="1" i="1" smtClean="0">
                          <a:latin typeface="Cambria Math" panose="02040503050406030204" pitchFamily="18" charset="0"/>
                        </a:rPr>
                        <m:t>𝒖</m:t>
                      </m:r>
                      <m:d>
                        <m:d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</m:oMath>
                  </m:oMathPara>
                </a14:m>
                <a:endParaRPr lang="it-IT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06A3EAF9-6022-DD3B-3B7E-261C250BA0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779" y="3302175"/>
                <a:ext cx="772160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77B56E59-22BB-1352-14DC-070FEEF5161D}"/>
                  </a:ext>
                </a:extLst>
              </p:cNvPr>
              <p:cNvSpPr txBox="1"/>
              <p:nvPr/>
            </p:nvSpPr>
            <p:spPr>
              <a:xfrm>
                <a:off x="6085504" y="5000402"/>
                <a:ext cx="77216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800" b="1" i="1" smtClean="0"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it-IT" sz="2800" b="1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sz="2800" b="1" i="1" smtClean="0">
                          <a:latin typeface="Cambria Math" panose="02040503050406030204" pitchFamily="18" charset="0"/>
                        </a:rPr>
                        <m:t>𝒌</m:t>
                      </m:r>
                      <m:r>
                        <a:rPr lang="it-IT" sz="2800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77B56E59-22BB-1352-14DC-070FEEF516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5504" y="5000402"/>
                <a:ext cx="772160" cy="523220"/>
              </a:xfrm>
              <a:prstGeom prst="rect">
                <a:avLst/>
              </a:prstGeom>
              <a:blipFill>
                <a:blip r:embed="rId7"/>
                <a:stretch>
                  <a:fillRect r="-236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Ovale 20">
            <a:extLst>
              <a:ext uri="{FF2B5EF4-FFF2-40B4-BE49-F238E27FC236}">
                <a16:creationId xmlns:a16="http://schemas.microsoft.com/office/drawing/2014/main" id="{B479878C-982C-9190-6D7F-17B39CF990F0}"/>
              </a:ext>
            </a:extLst>
          </p:cNvPr>
          <p:cNvSpPr/>
          <p:nvPr/>
        </p:nvSpPr>
        <p:spPr>
          <a:xfrm>
            <a:off x="3105593" y="3330803"/>
            <a:ext cx="78723" cy="6933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F5752E67-CDFD-6B91-FAAB-2E986FA89D07}"/>
              </a:ext>
            </a:extLst>
          </p:cNvPr>
          <p:cNvSpPr/>
          <p:nvPr/>
        </p:nvSpPr>
        <p:spPr>
          <a:xfrm>
            <a:off x="4310413" y="3345481"/>
            <a:ext cx="78723" cy="6933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5B56B07D-78E0-9DCD-9FD0-C887D812A1E1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3144955" y="2773703"/>
            <a:ext cx="0" cy="55710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e 23">
            <a:extLst>
              <a:ext uri="{FF2B5EF4-FFF2-40B4-BE49-F238E27FC236}">
                <a16:creationId xmlns:a16="http://schemas.microsoft.com/office/drawing/2014/main" id="{5F67117A-4767-A600-05CF-D8DE56F90ACB}"/>
              </a:ext>
            </a:extLst>
          </p:cNvPr>
          <p:cNvSpPr/>
          <p:nvPr/>
        </p:nvSpPr>
        <p:spPr>
          <a:xfrm>
            <a:off x="2850305" y="4119803"/>
            <a:ext cx="78723" cy="6933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B6C094BD-7862-21A8-72A7-3C9C1415F4CF}"/>
              </a:ext>
            </a:extLst>
          </p:cNvPr>
          <p:cNvSpPr/>
          <p:nvPr/>
        </p:nvSpPr>
        <p:spPr>
          <a:xfrm>
            <a:off x="2863620" y="3604575"/>
            <a:ext cx="78723" cy="6933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6FCE968-6930-C5E0-A44D-DDDCC702DB21}"/>
              </a:ext>
            </a:extLst>
          </p:cNvPr>
          <p:cNvSpPr/>
          <p:nvPr/>
        </p:nvSpPr>
        <p:spPr>
          <a:xfrm>
            <a:off x="6113255" y="3526039"/>
            <a:ext cx="1377017" cy="742502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ZOH</a:t>
            </a:r>
            <a:endParaRPr lang="it-IT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0FECEE9C-D0D9-8571-3DAF-9F846D26C1F3}"/>
              </a:ext>
            </a:extLst>
          </p:cNvPr>
          <p:cNvCxnSpPr>
            <a:cxnSpLocks/>
            <a:stCxn id="26" idx="6"/>
            <a:endCxn id="5" idx="1"/>
          </p:cNvCxnSpPr>
          <p:nvPr/>
        </p:nvCxnSpPr>
        <p:spPr>
          <a:xfrm>
            <a:off x="7490272" y="3897290"/>
            <a:ext cx="1107676" cy="8179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57D19B93-7528-4E3F-97D7-5142A5B2A2EA}"/>
              </a:ext>
            </a:extLst>
          </p:cNvPr>
          <p:cNvCxnSpPr>
            <a:cxnSpLocks/>
            <a:stCxn id="18" idx="2"/>
            <a:endCxn id="17" idx="6"/>
          </p:cNvCxnSpPr>
          <p:nvPr/>
        </p:nvCxnSpPr>
        <p:spPr>
          <a:xfrm flipH="1">
            <a:off x="4894025" y="5523622"/>
            <a:ext cx="3175620" cy="2323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CasellaDiTesto 33">
                <a:extLst>
                  <a:ext uri="{FF2B5EF4-FFF2-40B4-BE49-F238E27FC236}">
                    <a16:creationId xmlns:a16="http://schemas.microsoft.com/office/drawing/2014/main" id="{E7B082E3-C61E-A2F2-7AFF-E071EC1997C8}"/>
                  </a:ext>
                </a:extLst>
              </p:cNvPr>
              <p:cNvSpPr txBox="1"/>
              <p:nvPr/>
            </p:nvSpPr>
            <p:spPr>
              <a:xfrm>
                <a:off x="10581640" y="3264429"/>
                <a:ext cx="77216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800" b="1" i="1" smtClean="0">
                          <a:latin typeface="Cambria Math" panose="02040503050406030204" pitchFamily="18" charset="0"/>
                        </a:rPr>
                        <m:t>𝒚</m:t>
                      </m:r>
                      <m:d>
                        <m:d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</m:oMath>
                  </m:oMathPara>
                </a14:m>
                <a:endParaRPr lang="it-IT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4" name="CasellaDiTesto 33">
                <a:extLst>
                  <a:ext uri="{FF2B5EF4-FFF2-40B4-BE49-F238E27FC236}">
                    <a16:creationId xmlns:a16="http://schemas.microsoft.com/office/drawing/2014/main" id="{E7B082E3-C61E-A2F2-7AFF-E071EC1997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1640" y="3264429"/>
                <a:ext cx="772160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CasellaDiTesto 73">
                <a:extLst>
                  <a:ext uri="{FF2B5EF4-FFF2-40B4-BE49-F238E27FC236}">
                    <a16:creationId xmlns:a16="http://schemas.microsoft.com/office/drawing/2014/main" id="{0317847E-E795-57D2-CE33-A0B00B4ED7B7}"/>
                  </a:ext>
                </a:extLst>
              </p:cNvPr>
              <p:cNvSpPr txBox="1"/>
              <p:nvPr/>
            </p:nvSpPr>
            <p:spPr>
              <a:xfrm>
                <a:off x="2514485" y="2195146"/>
                <a:ext cx="1288497" cy="5640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b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𝒈</m:t>
                          </m:r>
                        </m:sub>
                      </m:sSub>
                      <m:d>
                        <m:d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</m:d>
                    </m:oMath>
                  </m:oMathPara>
                </a14:m>
                <a:endParaRPr lang="it-IT" sz="28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4" name="CasellaDiTesto 73">
                <a:extLst>
                  <a:ext uri="{FF2B5EF4-FFF2-40B4-BE49-F238E27FC236}">
                    <a16:creationId xmlns:a16="http://schemas.microsoft.com/office/drawing/2014/main" id="{0317847E-E795-57D2-CE33-A0B00B4ED7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4485" y="2195146"/>
                <a:ext cx="1288497" cy="56400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CasellaDiTesto 74">
                <a:extLst>
                  <a:ext uri="{FF2B5EF4-FFF2-40B4-BE49-F238E27FC236}">
                    <a16:creationId xmlns:a16="http://schemas.microsoft.com/office/drawing/2014/main" id="{5FD06131-46DD-013E-A654-223850E2C7E2}"/>
                  </a:ext>
                </a:extLst>
              </p:cNvPr>
              <p:cNvSpPr txBox="1"/>
              <p:nvPr/>
            </p:nvSpPr>
            <p:spPr>
              <a:xfrm>
                <a:off x="3802982" y="2214709"/>
                <a:ext cx="1288497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𝑬</m:t>
                          </m:r>
                        </m:e>
                        <m:sub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𝒄</m:t>
                          </m:r>
                        </m:sub>
                      </m:sSub>
                      <m:d>
                        <m:dPr>
                          <m:ctrlPr>
                            <a:rPr lang="it-IT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8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</m:d>
                    </m:oMath>
                  </m:oMathPara>
                </a14:m>
                <a:endParaRPr lang="it-IT" sz="28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5" name="CasellaDiTesto 74">
                <a:extLst>
                  <a:ext uri="{FF2B5EF4-FFF2-40B4-BE49-F238E27FC236}">
                    <a16:creationId xmlns:a16="http://schemas.microsoft.com/office/drawing/2014/main" id="{5FD06131-46DD-013E-A654-223850E2C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2982" y="2214709"/>
                <a:ext cx="1288497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CasellaDiTesto 83">
                <a:extLst>
                  <a:ext uri="{FF2B5EF4-FFF2-40B4-BE49-F238E27FC236}">
                    <a16:creationId xmlns:a16="http://schemas.microsoft.com/office/drawing/2014/main" id="{43E3FB3E-8548-51F0-391F-AE568B9C8034}"/>
                  </a:ext>
                </a:extLst>
              </p:cNvPr>
              <p:cNvSpPr txBox="1"/>
              <p:nvPr/>
            </p:nvSpPr>
            <p:spPr>
              <a:xfrm>
                <a:off x="219374" y="735895"/>
                <a:ext cx="11753247" cy="13252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 schema di controllo prevede la presenza di un controllore </a:t>
                </a:r>
                <a:r>
                  <a:rPr lang="it-IT" sz="25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EOMPCT</a:t>
                </a: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it-IT" sz="25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Economic</a:t>
                </a: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Offset-free Model </a:t>
                </a:r>
                <a:r>
                  <a:rPr lang="it-IT" sz="25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Predictive</a:t>
                </a:r>
                <a:r>
                  <a:rPr lang="it-IT" sz="25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Control for Tracking) che riceve in input il riferimento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la tensione di rete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il costo dell’energia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 lo stato stimato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sz="2500" b="0" i="0" smtClean="0">
                        <a:latin typeface="Cambria Math" panose="02040503050406030204" pitchFamily="18" charset="0"/>
                      </a:rPr>
                      <m:t>Ψ</m:t>
                    </m:r>
                    <m:d>
                      <m:dPr>
                        <m:ctrlPr>
                          <a:rPr lang="it-IT" sz="25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5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it-IT" sz="25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</p:txBody>
          </p:sp>
        </mc:Choice>
        <mc:Fallback xmlns="">
          <p:sp>
            <p:nvSpPr>
              <p:cNvPr id="84" name="CasellaDiTesto 83">
                <a:extLst>
                  <a:ext uri="{FF2B5EF4-FFF2-40B4-BE49-F238E27FC236}">
                    <a16:creationId xmlns:a16="http://schemas.microsoft.com/office/drawing/2014/main" id="{43E3FB3E-8548-51F0-391F-AE568B9C80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74" y="735895"/>
                <a:ext cx="11753247" cy="1325235"/>
              </a:xfrm>
              <a:prstGeom prst="rect">
                <a:avLst/>
              </a:prstGeom>
              <a:blipFill>
                <a:blip r:embed="rId11"/>
                <a:stretch>
                  <a:fillRect l="-882" t="-4147" r="-830" b="-414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BE78B469-FA85-1C16-209D-610C30488B4A}"/>
              </a:ext>
            </a:extLst>
          </p:cNvPr>
          <p:cNvSpPr txBox="1"/>
          <p:nvPr/>
        </p:nvSpPr>
        <p:spPr>
          <a:xfrm>
            <a:off x="219375" y="190009"/>
            <a:ext cx="117532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Architettura di controllo: schema di controllo</a:t>
            </a:r>
          </a:p>
        </p:txBody>
      </p:sp>
    </p:spTree>
    <p:extLst>
      <p:ext uri="{BB962C8B-B14F-4D97-AF65-F5344CB8AC3E}">
        <p14:creationId xmlns:p14="http://schemas.microsoft.com/office/powerpoint/2010/main" val="2866376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nibg">
      <a:majorFont>
        <a:latin typeface="Rubik Black"/>
        <a:ea typeface=""/>
        <a:cs typeface=""/>
      </a:majorFont>
      <a:minorFont>
        <a:latin typeface="Rubik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18225</TotalTime>
  <Words>1369</Words>
  <Application>Microsoft Macintosh PowerPoint</Application>
  <PresentationFormat>Widescreen</PresentationFormat>
  <Paragraphs>348</Paragraphs>
  <Slides>31</Slides>
  <Notes>24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31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Rubik Light</vt:lpstr>
      <vt:lpstr>Times New Roman</vt:lpstr>
      <vt:lpstr>Tema di Office</vt:lpstr>
      <vt:lpstr>Custom Design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leandro</dc:creator>
  <cp:lastModifiedBy>FABIO FILIPPO MANDALARI</cp:lastModifiedBy>
  <cp:revision>448</cp:revision>
  <dcterms:created xsi:type="dcterms:W3CDTF">2020-09-24T07:06:30Z</dcterms:created>
  <dcterms:modified xsi:type="dcterms:W3CDTF">2024-09-30T12:33:41Z</dcterms:modified>
</cp:coreProperties>
</file>

<file path=docProps/thumbnail.jpeg>
</file>